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448" r:id="rId5"/>
    <p:sldId id="2462" r:id="rId6"/>
    <p:sldId id="259" r:id="rId7"/>
    <p:sldId id="2451" r:id="rId8"/>
    <p:sldId id="2450" r:id="rId9"/>
    <p:sldId id="260" r:id="rId10"/>
    <p:sldId id="2457" r:id="rId11"/>
    <p:sldId id="2453" r:id="rId12"/>
    <p:sldId id="262" r:id="rId13"/>
    <p:sldId id="2454" r:id="rId14"/>
    <p:sldId id="2456" r:id="rId15"/>
    <p:sldId id="2463" r:id="rId16"/>
    <p:sldId id="2464" r:id="rId17"/>
    <p:sldId id="2465" r:id="rId18"/>
    <p:sldId id="2470" r:id="rId19"/>
    <p:sldId id="2473" r:id="rId20"/>
    <p:sldId id="2472" r:id="rId21"/>
    <p:sldId id="2477" r:id="rId22"/>
    <p:sldId id="2478" r:id="rId23"/>
    <p:sldId id="2479" r:id="rId24"/>
    <p:sldId id="2480" r:id="rId25"/>
    <p:sldId id="2481" r:id="rId26"/>
    <p:sldId id="2466" r:id="rId27"/>
    <p:sldId id="2467" r:id="rId28"/>
    <p:sldId id="2468" r:id="rId29"/>
    <p:sldId id="2469" r:id="rId30"/>
    <p:sldId id="243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WESHA CHAKRABORTY" initials="AC" lastIdx="1" clrIdx="0">
    <p:extLst>
      <p:ext uri="{19B8F6BF-5375-455C-9EA6-DF929625EA0E}">
        <p15:presenceInfo xmlns:p15="http://schemas.microsoft.com/office/powerpoint/2012/main" userId="fae9e5fb63c6ee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4" autoAdjust="0"/>
    <p:restoredTop sz="95033" autoAdjust="0"/>
  </p:normalViewPr>
  <p:slideViewPr>
    <p:cSldViewPr snapToGrid="0">
      <p:cViewPr varScale="1">
        <p:scale>
          <a:sx n="87" d="100"/>
          <a:sy n="87" d="100"/>
        </p:scale>
        <p:origin x="379" y="77"/>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7/3/2021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0.png"/><Relationship Id="rId5" Type="http://schemas.microsoft.com/office/2007/relationships/hdphoto" Target="../media/hdphoto7.wdp"/><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duotone>
              <a:prstClr val="black"/>
              <a:schemeClr val="accent2">
                <a:tint val="45000"/>
                <a:satMod val="400000"/>
              </a:schemeClr>
            </a:duotone>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2003986" y="5609378"/>
            <a:ext cx="8672053" cy="1312940"/>
          </a:xfrm>
        </p:spPr>
        <p:txBody>
          <a:bodyPr/>
          <a:lstStyle/>
          <a:p>
            <a:pPr lvl="1" algn="ctr">
              <a:lnSpc>
                <a:spcPct val="100000"/>
              </a:lnSpc>
            </a:pPr>
            <a:r>
              <a:rPr lang="en-US" sz="1800" dirty="0"/>
              <a:t>Under the esteemed guidance of</a:t>
            </a:r>
          </a:p>
          <a:p>
            <a:pPr lvl="1" algn="ctr">
              <a:lnSpc>
                <a:spcPct val="100000"/>
              </a:lnSpc>
            </a:pPr>
            <a:r>
              <a:rPr lang="en-US" sz="2000" b="1" dirty="0"/>
              <a:t>Prof. </a:t>
            </a:r>
            <a:r>
              <a:rPr lang="en-US" sz="2000" b="1" dirty="0" err="1"/>
              <a:t>Subhankar</a:t>
            </a:r>
            <a:r>
              <a:rPr lang="en-US" sz="2000" b="1" dirty="0"/>
              <a:t> Mallick</a:t>
            </a:r>
          </a:p>
          <a:p>
            <a:pPr lvl="1" algn="ctr">
              <a:lnSpc>
                <a:spcPct val="100000"/>
              </a:lnSpc>
            </a:pPr>
            <a:r>
              <a:rPr lang="en-US" sz="1800" dirty="0"/>
              <a:t>Department of Computer Science &amp; Engineering</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2883311" y="1006745"/>
            <a:ext cx="8062452" cy="2102556"/>
          </a:xfrm>
        </p:spPr>
        <p:txBody>
          <a:bodyPr/>
          <a:lstStyle/>
          <a:p>
            <a:r>
              <a:rPr lang="en-US" sz="4000" dirty="0"/>
              <a:t>Crime data analysis using </a:t>
            </a:r>
            <a:endParaRPr lang="en-US" sz="2000" dirty="0"/>
          </a:p>
          <a:p>
            <a:r>
              <a:rPr lang="en-US" sz="4000" dirty="0"/>
              <a:t>data mining</a:t>
            </a:r>
          </a:p>
        </p:txBody>
      </p:sp>
      <p:sp>
        <p:nvSpPr>
          <p:cNvPr id="2" name="TextBox 1">
            <a:extLst>
              <a:ext uri="{FF2B5EF4-FFF2-40B4-BE49-F238E27FC236}">
                <a16:creationId xmlns:a16="http://schemas.microsoft.com/office/drawing/2014/main" id="{148F9D68-CC95-407F-BF44-8A535DA05431}"/>
              </a:ext>
            </a:extLst>
          </p:cNvPr>
          <p:cNvSpPr txBox="1"/>
          <p:nvPr/>
        </p:nvSpPr>
        <p:spPr>
          <a:xfrm>
            <a:off x="2300088" y="321885"/>
            <a:ext cx="9429796" cy="523220"/>
          </a:xfrm>
          <a:prstGeom prst="rect">
            <a:avLst/>
          </a:prstGeom>
          <a:noFill/>
        </p:spPr>
        <p:txBody>
          <a:bodyPr wrap="square" rtlCol="0">
            <a:spAutoFit/>
          </a:bodyPr>
          <a:lstStyle/>
          <a:p>
            <a:r>
              <a:rPr lang="en-US" sz="2800" b="1" dirty="0">
                <a:latin typeface="Bookman Old Style" panose="02050604050505020204" pitchFamily="18" charset="0"/>
              </a:rPr>
              <a:t>St. Thomas’ College of Engineering &amp; Technology</a:t>
            </a:r>
            <a:endParaRPr lang="en-IN" sz="2800" b="1" dirty="0">
              <a:latin typeface="Bookman Old Style" panose="02050604050505020204" pitchFamily="18" charset="0"/>
            </a:endParaRPr>
          </a:p>
        </p:txBody>
      </p:sp>
      <p:pic>
        <p:nvPicPr>
          <p:cNvPr id="11" name="Picture 10">
            <a:extLst>
              <a:ext uri="{FF2B5EF4-FFF2-40B4-BE49-F238E27FC236}">
                <a16:creationId xmlns:a16="http://schemas.microsoft.com/office/drawing/2014/main" id="{A52EFBC0-B847-4536-A634-3F484A81F870}"/>
              </a:ext>
            </a:extLst>
          </p:cNvPr>
          <p:cNvPicPr>
            <a:picLocks noChangeAspect="1"/>
          </p:cNvPicPr>
          <p:nvPr/>
        </p:nvPicPr>
        <p:blipFill>
          <a:blip r:embed="rId4"/>
          <a:stretch>
            <a:fillRect/>
          </a:stretch>
        </p:blipFill>
        <p:spPr>
          <a:xfrm>
            <a:off x="612159" y="360253"/>
            <a:ext cx="1585061" cy="1511091"/>
          </a:xfrm>
          <a:prstGeom prst="rect">
            <a:avLst/>
          </a:prstGeom>
        </p:spPr>
      </p:pic>
      <p:sp>
        <p:nvSpPr>
          <p:cNvPr id="12" name="TextBox 11">
            <a:extLst>
              <a:ext uri="{FF2B5EF4-FFF2-40B4-BE49-F238E27FC236}">
                <a16:creationId xmlns:a16="http://schemas.microsoft.com/office/drawing/2014/main" id="{18E22328-2AE1-4E27-B7C4-3F0683A8EC6A}"/>
              </a:ext>
            </a:extLst>
          </p:cNvPr>
          <p:cNvSpPr txBox="1"/>
          <p:nvPr/>
        </p:nvSpPr>
        <p:spPr>
          <a:xfrm>
            <a:off x="4522840" y="3598606"/>
            <a:ext cx="4640826" cy="1477328"/>
          </a:xfrm>
          <a:prstGeom prst="rect">
            <a:avLst/>
          </a:prstGeom>
          <a:noFill/>
        </p:spPr>
        <p:txBody>
          <a:bodyPr wrap="square" rtlCol="0">
            <a:spAutoFit/>
          </a:bodyPr>
          <a:lstStyle/>
          <a:p>
            <a:r>
              <a:rPr lang="en-US" dirty="0"/>
              <a:t>                                  By</a:t>
            </a:r>
          </a:p>
          <a:p>
            <a:r>
              <a:rPr lang="en-US" dirty="0"/>
              <a:t> </a:t>
            </a:r>
          </a:p>
          <a:p>
            <a:r>
              <a:rPr lang="en-US" b="1" dirty="0"/>
              <a:t>Rohan </a:t>
            </a:r>
            <a:r>
              <a:rPr lang="en-US" b="1" dirty="0" err="1"/>
              <a:t>Bhowmick</a:t>
            </a:r>
            <a:r>
              <a:rPr lang="en-US" b="1" dirty="0"/>
              <a:t>               12200117030</a:t>
            </a:r>
          </a:p>
          <a:p>
            <a:r>
              <a:rPr lang="en-US" b="1" dirty="0" err="1"/>
              <a:t>Ishika</a:t>
            </a:r>
            <a:r>
              <a:rPr lang="en-US" b="1" dirty="0"/>
              <a:t> Chakrabarti              12200117045</a:t>
            </a:r>
          </a:p>
          <a:p>
            <a:r>
              <a:rPr lang="en-US" b="1" dirty="0"/>
              <a:t>Anwesha Chakraborty       12200118011</a:t>
            </a:r>
            <a:endParaRPr lang="en-IN" b="1" dirty="0"/>
          </a:p>
        </p:txBody>
      </p:sp>
      <p:sp>
        <p:nvSpPr>
          <p:cNvPr id="4" name="Rectangle 3">
            <a:extLst>
              <a:ext uri="{FF2B5EF4-FFF2-40B4-BE49-F238E27FC236}">
                <a16:creationId xmlns:a16="http://schemas.microsoft.com/office/drawing/2014/main" id="{D877A817-5D19-4C50-856D-BE732E0C6A77}"/>
              </a:ext>
            </a:extLst>
          </p:cNvPr>
          <p:cNvSpPr/>
          <p:nvPr/>
        </p:nvSpPr>
        <p:spPr>
          <a:xfrm>
            <a:off x="1841012" y="4060271"/>
            <a:ext cx="2568074" cy="1015663"/>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Group 6    </a:t>
            </a:r>
            <a:r>
              <a:rPr lang="en-US" sz="6000" b="0" cap="none" spc="0" dirty="0">
                <a:ln w="0"/>
                <a:solidFill>
                  <a:schemeClr val="tx1"/>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594519" y="1"/>
            <a:ext cx="11002962" cy="1186961"/>
          </a:xfrm>
        </p:spPr>
        <p:txBody>
          <a:bodyPr anchor="ctr">
            <a:normAutofit/>
          </a:bodyPr>
          <a:lstStyle/>
          <a:p>
            <a:pPr algn="ctr"/>
            <a:r>
              <a:rPr lang="en-US" sz="4800" spc="300" dirty="0"/>
              <a:t>Steps in doing Crime Analysis </a:t>
            </a:r>
          </a:p>
        </p:txBody>
      </p:sp>
      <p:pic>
        <p:nvPicPr>
          <p:cNvPr id="14" name="Picture Placeholder 13" descr="person staring at blueprints on a wall">
            <a:extLst>
              <a:ext uri="{FF2B5EF4-FFF2-40B4-BE49-F238E27FC236}">
                <a16:creationId xmlns:a16="http://schemas.microsoft.com/office/drawing/2014/main" id="{0FFF32E4-AD91-40FC-9DF7-A3354578229E}"/>
              </a:ext>
            </a:extLst>
          </p:cNvPr>
          <p:cNvPicPr>
            <a:picLocks noGrp="1" noChangeAspect="1"/>
          </p:cNvPicPr>
          <p:nvPr>
            <p:ph type="pic" sz="quarter" idx="10"/>
          </p:nvPr>
        </p:nvPicPr>
        <p:blipFill>
          <a:blip r:embed="rId2" cstate="email">
            <a:duotone>
              <a:prstClr val="black"/>
              <a:schemeClr val="accent2">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4341" b="4341"/>
          <a:stretch>
            <a:fillRect/>
          </a:stretch>
        </p:blipFill>
        <p:spPr>
          <a:xfrm>
            <a:off x="255041" y="1482718"/>
            <a:ext cx="2697162" cy="1641990"/>
          </a:xfrm>
        </p:spPr>
      </p:pic>
      <p:pic>
        <p:nvPicPr>
          <p:cNvPr id="16" name="Picture Placeholder 15" descr="sticky notes on a clear dry erase board">
            <a:extLst>
              <a:ext uri="{FF2B5EF4-FFF2-40B4-BE49-F238E27FC236}">
                <a16:creationId xmlns:a16="http://schemas.microsoft.com/office/drawing/2014/main" id="{50D4325D-C08E-44CB-8E25-A519866BD2D3}"/>
              </a:ext>
            </a:extLst>
          </p:cNvPr>
          <p:cNvPicPr>
            <a:picLocks noGrp="1" noChangeAspect="1"/>
          </p:cNvPicPr>
          <p:nvPr>
            <p:ph type="pic" sz="quarter" idx="11"/>
          </p:nvPr>
        </p:nvPicPr>
        <p:blipFill>
          <a:blip r:embed="rId4" cstate="email">
            <a:duotone>
              <a:prstClr val="black"/>
              <a:schemeClr val="accent2">
                <a:tint val="45000"/>
                <a:satMod val="400000"/>
              </a:scheme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4341" b="4341"/>
          <a:stretch>
            <a:fillRect/>
          </a:stretch>
        </p:blipFill>
        <p:spPr>
          <a:xfrm>
            <a:off x="291907" y="4759102"/>
            <a:ext cx="2697481" cy="1642185"/>
          </a:xfrm>
        </p:spPr>
      </p:pic>
      <p:pic>
        <p:nvPicPr>
          <p:cNvPr id="19" name="Picture Placeholder 18" descr="group of people at a conference table">
            <a:extLst>
              <a:ext uri="{FF2B5EF4-FFF2-40B4-BE49-F238E27FC236}">
                <a16:creationId xmlns:a16="http://schemas.microsoft.com/office/drawing/2014/main" id="{FB89929D-9F1B-48CA-B694-B0344FFC9F65}"/>
              </a:ext>
            </a:extLst>
          </p:cNvPr>
          <p:cNvPicPr>
            <a:picLocks noGrp="1" noChangeAspect="1"/>
          </p:cNvPicPr>
          <p:nvPr>
            <p:ph type="pic" sz="quarter" idx="12"/>
          </p:nvPr>
        </p:nvPicPr>
        <p:blipFill>
          <a:blip r:embed="rId6" cstate="email">
            <a:duotone>
              <a:prstClr val="black"/>
              <a:schemeClr val="accent2">
                <a:tint val="45000"/>
                <a:satMod val="400000"/>
              </a:schemeClr>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t="4341" b="4341"/>
          <a:stretch>
            <a:fillRect/>
          </a:stretch>
        </p:blipFill>
        <p:spPr>
          <a:xfrm>
            <a:off x="9064869" y="2723355"/>
            <a:ext cx="2872090" cy="1892300"/>
          </a:xfrm>
        </p:spPr>
      </p:pic>
      <p:sp>
        <p:nvSpPr>
          <p:cNvPr id="6" name="Text Placeholder 5">
            <a:extLst>
              <a:ext uri="{FF2B5EF4-FFF2-40B4-BE49-F238E27FC236}">
                <a16:creationId xmlns:a16="http://schemas.microsoft.com/office/drawing/2014/main" id="{E4A248D7-680E-4181-9558-ED00D7CEAD68}"/>
              </a:ext>
            </a:extLst>
          </p:cNvPr>
          <p:cNvSpPr>
            <a:spLocks noGrp="1"/>
          </p:cNvSpPr>
          <p:nvPr>
            <p:ph type="body" sz="quarter" idx="13"/>
          </p:nvPr>
        </p:nvSpPr>
        <p:spPr/>
        <p:txBody>
          <a:bodyPr>
            <a:normAutofit/>
          </a:bodyPr>
          <a:lstStyle/>
          <a:p>
            <a:pPr marL="0" indent="0">
              <a:lnSpc>
                <a:spcPct val="100000"/>
              </a:lnSpc>
              <a:spcBef>
                <a:spcPts val="0"/>
              </a:spcBef>
              <a:buNone/>
              <a:defRPr/>
            </a:pPr>
            <a:endParaRPr lang="en-US" spc="300" dirty="0"/>
          </a:p>
          <a:p>
            <a:endParaRPr lang="en-US" dirty="0"/>
          </a:p>
        </p:txBody>
      </p:sp>
      <p:sp>
        <p:nvSpPr>
          <p:cNvPr id="12" name="Content Placeholder 24">
            <a:extLst>
              <a:ext uri="{FF2B5EF4-FFF2-40B4-BE49-F238E27FC236}">
                <a16:creationId xmlns:a16="http://schemas.microsoft.com/office/drawing/2014/main" id="{3DD3B9ED-231E-423D-B8D7-6DE1C249CA4E}"/>
              </a:ext>
            </a:extLst>
          </p:cNvPr>
          <p:cNvSpPr txBox="1">
            <a:spLocks/>
          </p:cNvSpPr>
          <p:nvPr/>
        </p:nvSpPr>
        <p:spPr>
          <a:xfrm>
            <a:off x="4541520" y="3670301"/>
            <a:ext cx="3108960"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3" name="Content Placeholder 25">
            <a:extLst>
              <a:ext uri="{FF2B5EF4-FFF2-40B4-BE49-F238E27FC236}">
                <a16:creationId xmlns:a16="http://schemas.microsoft.com/office/drawing/2014/main" id="{184497C2-C5BB-4C07-AF14-B5D10275FC68}"/>
              </a:ext>
            </a:extLst>
          </p:cNvPr>
          <p:cNvSpPr txBox="1">
            <a:spLocks/>
          </p:cNvSpPr>
          <p:nvPr/>
        </p:nvSpPr>
        <p:spPr>
          <a:xfrm>
            <a:off x="8122920" y="3670302"/>
            <a:ext cx="3108960"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endParaRPr lang="en-US" sz="1400" dirty="0"/>
          </a:p>
        </p:txBody>
      </p:sp>
      <p:sp>
        <p:nvSpPr>
          <p:cNvPr id="21" name="Slide Number Placeholder 20">
            <a:extLst>
              <a:ext uri="{FF2B5EF4-FFF2-40B4-BE49-F238E27FC236}">
                <a16:creationId xmlns:a16="http://schemas.microsoft.com/office/drawing/2014/main" id="{27B9B9E1-D2EC-4B8B-BC3C-67231FDDCC79}"/>
              </a:ext>
            </a:extLst>
          </p:cNvPr>
          <p:cNvSpPr>
            <a:spLocks noGrp="1"/>
          </p:cNvSpPr>
          <p:nvPr>
            <p:ph type="sldNum" sz="quarter" idx="16"/>
          </p:nvPr>
        </p:nvSpPr>
        <p:spPr/>
        <p:txBody>
          <a:bodyPr/>
          <a:lstStyle/>
          <a:p>
            <a:fld id="{8C2E478F-E849-4A8C-AF1F-CBCC78A7CBFA}" type="slidenum">
              <a:rPr lang="en-US" smtClean="0"/>
              <a:t>10</a:t>
            </a:fld>
            <a:endParaRPr lang="en-US" dirty="0"/>
          </a:p>
        </p:txBody>
      </p:sp>
      <p:pic>
        <p:nvPicPr>
          <p:cNvPr id="4" name="Picture 3">
            <a:extLst>
              <a:ext uri="{FF2B5EF4-FFF2-40B4-BE49-F238E27FC236}">
                <a16:creationId xmlns:a16="http://schemas.microsoft.com/office/drawing/2014/main" id="{B437CDF0-5811-477D-AAD7-E195BBEA7E5C}"/>
              </a:ext>
            </a:extLst>
          </p:cNvPr>
          <p:cNvPicPr>
            <a:picLocks noChangeAspect="1"/>
          </p:cNvPicPr>
          <p:nvPr/>
        </p:nvPicPr>
        <p:blipFill>
          <a:blip r:embed="rId8"/>
          <a:stretch>
            <a:fillRect/>
          </a:stretch>
        </p:blipFill>
        <p:spPr>
          <a:xfrm>
            <a:off x="3202610" y="1261640"/>
            <a:ext cx="5754272" cy="4795227"/>
          </a:xfrm>
          <a:prstGeom prst="rect">
            <a:avLst/>
          </a:prstGeom>
        </p:spPr>
      </p:pic>
      <p:sp>
        <p:nvSpPr>
          <p:cNvPr id="5" name="TextBox 4">
            <a:extLst>
              <a:ext uri="{FF2B5EF4-FFF2-40B4-BE49-F238E27FC236}">
                <a16:creationId xmlns:a16="http://schemas.microsoft.com/office/drawing/2014/main" id="{F16414F1-1B2D-4153-9AAD-0B61E677E565}"/>
              </a:ext>
            </a:extLst>
          </p:cNvPr>
          <p:cNvSpPr txBox="1"/>
          <p:nvPr/>
        </p:nvSpPr>
        <p:spPr>
          <a:xfrm>
            <a:off x="4205653" y="6283637"/>
            <a:ext cx="3780693" cy="369332"/>
          </a:xfrm>
          <a:prstGeom prst="rect">
            <a:avLst/>
          </a:prstGeom>
          <a:noFill/>
        </p:spPr>
        <p:txBody>
          <a:bodyPr wrap="square" rtlCol="0">
            <a:spAutoFit/>
          </a:bodyPr>
          <a:lstStyle/>
          <a:p>
            <a:r>
              <a:rPr lang="en-US" dirty="0"/>
              <a:t>Figure 1: Steps in doing Crime Analysis</a:t>
            </a:r>
            <a:endParaRPr lang="en-IN" dirty="0"/>
          </a:p>
        </p:txBody>
      </p:sp>
    </p:spTree>
    <p:extLst>
      <p:ext uri="{BB962C8B-B14F-4D97-AF65-F5344CB8AC3E}">
        <p14:creationId xmlns:p14="http://schemas.microsoft.com/office/powerpoint/2010/main" val="714960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3333135" y="137652"/>
            <a:ext cx="8660082" cy="1358623"/>
          </a:xfrm>
        </p:spPr>
        <p:txBody>
          <a:bodyPr/>
          <a:lstStyle/>
          <a:p>
            <a:r>
              <a:rPr lang="en-IN" sz="4000" dirty="0"/>
              <a:t>Methodology</a:t>
            </a:r>
            <a:endParaRPr lang="en-US" sz="4000" dirty="0"/>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3168390" cy="4011561"/>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3451123" y="1199535"/>
            <a:ext cx="8314157" cy="4669756"/>
          </a:xfrm>
        </p:spPr>
        <p:txBody>
          <a:bodyPr>
            <a:normAutofit/>
          </a:bodyPr>
          <a:lstStyle/>
          <a:p>
            <a:pPr marL="0" indent="0">
              <a:buNone/>
            </a:pPr>
            <a:r>
              <a:rPr lang="en-US" sz="2400" b="1" dirty="0"/>
              <a:t>Data Collection</a:t>
            </a:r>
          </a:p>
          <a:p>
            <a:pPr>
              <a:buFont typeface="Wingdings" panose="05000000000000000000" pitchFamily="2" charset="2"/>
              <a:buChar char="Ø"/>
            </a:pPr>
            <a:r>
              <a:rPr lang="en-US" sz="1800" dirty="0"/>
              <a:t>Collecting data from various sources like news sites, blogs, social media, RSS feeds etc.</a:t>
            </a:r>
          </a:p>
          <a:p>
            <a:pPr>
              <a:buFont typeface="Wingdings" panose="05000000000000000000" pitchFamily="2" charset="2"/>
              <a:buChar char="Ø"/>
            </a:pPr>
            <a:r>
              <a:rPr lang="en-US" sz="1800" dirty="0"/>
              <a:t>But the data we got is ‘VERY UNSTRUCTURED’!, and how do we store it?!</a:t>
            </a:r>
          </a:p>
          <a:p>
            <a:pPr>
              <a:buFont typeface="Wingdings" panose="05000000000000000000" pitchFamily="2" charset="2"/>
              <a:buChar char="Ø"/>
            </a:pPr>
            <a:r>
              <a:rPr lang="en-US" sz="1800" dirty="0"/>
              <a:t>The advantage of NoSQL database over SQL database is that it allows insertion of data without a predefined schema.</a:t>
            </a:r>
          </a:p>
          <a:p>
            <a:pPr>
              <a:buFont typeface="Wingdings" panose="05000000000000000000" pitchFamily="2" charset="2"/>
              <a:buChar char="Ø"/>
            </a:pPr>
            <a:r>
              <a:rPr lang="en-US" sz="1800" dirty="0"/>
              <a:t>Object-oriented programming- hence is easy to use and flexible.</a:t>
            </a:r>
          </a:p>
          <a:p>
            <a:pPr>
              <a:buFont typeface="Wingdings" panose="05000000000000000000" pitchFamily="2" charset="2"/>
              <a:buChar char="Ø"/>
            </a:pPr>
            <a:r>
              <a:rPr lang="en-US" sz="1800" dirty="0"/>
              <a:t>Unlike SQL database it not need to know what we are storing in advance, specify its size etc.</a:t>
            </a: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3516891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6CFA3F5-46AC-4B13-9742-F179EE0FCA36}"/>
              </a:ext>
            </a:extLst>
          </p:cNvPr>
          <p:cNvPicPr>
            <a:picLocks noGrp="1" noChangeAspect="1"/>
          </p:cNvPicPr>
          <p:nvPr>
            <p:ph type="pic" sz="quarter" idx="14"/>
          </p:nvPr>
        </p:nvPicPr>
        <p:blipFill>
          <a:blip r:embed="rId2"/>
          <a:srcRect l="29" r="29"/>
          <a:stretch>
            <a:fillRect/>
          </a:stretch>
        </p:blipFill>
        <p:spPr>
          <a:xfrm>
            <a:off x="0" y="0"/>
            <a:ext cx="3064280" cy="3879745"/>
          </a:xfrm>
          <a:prstGeom prst="rect">
            <a:avLst/>
          </a:prstGeom>
        </p:spPr>
      </p:pic>
      <p:sp>
        <p:nvSpPr>
          <p:cNvPr id="3" name="Slide Number Placeholder 2">
            <a:extLst>
              <a:ext uri="{FF2B5EF4-FFF2-40B4-BE49-F238E27FC236}">
                <a16:creationId xmlns:a16="http://schemas.microsoft.com/office/drawing/2014/main" id="{50AB788F-6C63-4FCB-B91E-99C9248EFBAE}"/>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4" name="Content Placeholder 3">
            <a:extLst>
              <a:ext uri="{FF2B5EF4-FFF2-40B4-BE49-F238E27FC236}">
                <a16:creationId xmlns:a16="http://schemas.microsoft.com/office/drawing/2014/main" id="{D8115C66-4ED2-4A3B-9AD4-CBA5CACCB5A9}"/>
              </a:ext>
            </a:extLst>
          </p:cNvPr>
          <p:cNvSpPr>
            <a:spLocks noGrp="1"/>
          </p:cNvSpPr>
          <p:nvPr>
            <p:ph idx="1"/>
          </p:nvPr>
        </p:nvSpPr>
        <p:spPr>
          <a:xfrm>
            <a:off x="3254477" y="1189704"/>
            <a:ext cx="7487769" cy="2562222"/>
          </a:xfrm>
        </p:spPr>
        <p:txBody>
          <a:bodyPr/>
          <a:lstStyle/>
          <a:p>
            <a:pPr marL="0" indent="0">
              <a:buNone/>
            </a:pPr>
            <a:r>
              <a:rPr lang="en-US" sz="2400" b="1" dirty="0"/>
              <a:t>Classification</a:t>
            </a:r>
          </a:p>
          <a:p>
            <a:r>
              <a:rPr lang="en-US" sz="1800" dirty="0"/>
              <a:t>Naïve Bayes- a supervised learning method as well as a statistical method</a:t>
            </a:r>
          </a:p>
          <a:p>
            <a:r>
              <a:rPr lang="en-US" sz="1800" dirty="0"/>
              <a:t> The algorithm classifies a news article into a crime type to which it fits the best </a:t>
            </a:r>
            <a:r>
              <a:rPr lang="en-US" sz="1800" dirty="0" err="1"/>
              <a:t>Eg.</a:t>
            </a:r>
            <a:r>
              <a:rPr lang="en-US" sz="1800" dirty="0"/>
              <a:t> "What is the probability that a crime document D belongs to a given class C?“</a:t>
            </a:r>
          </a:p>
          <a:p>
            <a:r>
              <a:rPr lang="en-IN" sz="1800" dirty="0"/>
              <a:t>Using Naive Bayes algorithm we create a model by training crime data related to vandalism, murder, robbery, burglary, sex abuse, gang rape, arson, armed robbery,</a:t>
            </a:r>
          </a:p>
          <a:p>
            <a:pPr marL="0" indent="0">
              <a:buNone/>
            </a:pPr>
            <a:r>
              <a:rPr lang="en-IN" sz="1800" dirty="0"/>
              <a:t>      highway robbery, snatching etc.</a:t>
            </a:r>
          </a:p>
          <a:p>
            <a:r>
              <a:rPr lang="en-IN" sz="1800" dirty="0"/>
              <a:t>Test results shows that Naive Bayes shows more than 90% accuracy!!</a:t>
            </a:r>
          </a:p>
        </p:txBody>
      </p:sp>
      <p:sp>
        <p:nvSpPr>
          <p:cNvPr id="5" name="Title 4">
            <a:extLst>
              <a:ext uri="{FF2B5EF4-FFF2-40B4-BE49-F238E27FC236}">
                <a16:creationId xmlns:a16="http://schemas.microsoft.com/office/drawing/2014/main" id="{24C5DD17-C681-42F8-95AD-6698B27327C3}"/>
              </a:ext>
            </a:extLst>
          </p:cNvPr>
          <p:cNvSpPr>
            <a:spLocks noGrp="1"/>
          </p:cNvSpPr>
          <p:nvPr>
            <p:ph type="title"/>
          </p:nvPr>
        </p:nvSpPr>
        <p:spPr>
          <a:xfrm>
            <a:off x="3254477" y="176981"/>
            <a:ext cx="8738740" cy="1319294"/>
          </a:xfrm>
        </p:spPr>
        <p:txBody>
          <a:bodyPr/>
          <a:lstStyle/>
          <a:p>
            <a:r>
              <a:rPr lang="en-IN" sz="4000" dirty="0"/>
              <a:t>Methodology</a:t>
            </a:r>
          </a:p>
        </p:txBody>
      </p:sp>
    </p:spTree>
    <p:extLst>
      <p:ext uri="{BB962C8B-B14F-4D97-AF65-F5344CB8AC3E}">
        <p14:creationId xmlns:p14="http://schemas.microsoft.com/office/powerpoint/2010/main" val="3273438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2D91566-1FF9-4DDE-AC74-5A3E4E1DC287}"/>
              </a:ext>
            </a:extLst>
          </p:cNvPr>
          <p:cNvPicPr>
            <a:picLocks noGrp="1" noChangeAspect="1"/>
          </p:cNvPicPr>
          <p:nvPr>
            <p:ph type="pic" sz="quarter" idx="14"/>
          </p:nvPr>
        </p:nvPicPr>
        <p:blipFill>
          <a:blip r:embed="rId2">
            <a:duotone>
              <a:schemeClr val="accent4">
                <a:shade val="45000"/>
                <a:satMod val="135000"/>
              </a:schemeClr>
              <a:prstClr val="white"/>
            </a:duotone>
          </a:blip>
          <a:srcRect l="29" r="29"/>
          <a:stretch>
            <a:fillRect/>
          </a:stretch>
        </p:blipFill>
        <p:spPr>
          <a:xfrm>
            <a:off x="0" y="0"/>
            <a:ext cx="2959510" cy="3747094"/>
          </a:xfrm>
          <a:prstGeom prst="rect">
            <a:avLst/>
          </a:prstGeom>
        </p:spPr>
      </p:pic>
      <p:sp>
        <p:nvSpPr>
          <p:cNvPr id="3" name="Slide Number Placeholder 2">
            <a:extLst>
              <a:ext uri="{FF2B5EF4-FFF2-40B4-BE49-F238E27FC236}">
                <a16:creationId xmlns:a16="http://schemas.microsoft.com/office/drawing/2014/main" id="{71A34D42-6AF3-44B4-9CD6-E0106C828121}"/>
              </a:ext>
            </a:extLst>
          </p:cNvPr>
          <p:cNvSpPr>
            <a:spLocks noGrp="1"/>
          </p:cNvSpPr>
          <p:nvPr>
            <p:ph type="sldNum" sz="quarter" idx="4"/>
          </p:nvPr>
        </p:nvSpPr>
        <p:spPr/>
        <p:txBody>
          <a:bodyPr/>
          <a:lstStyle/>
          <a:p>
            <a:fld id="{8C2E478F-E849-4A8C-AF1F-CBCC78A7CBFA}" type="slidenum">
              <a:rPr lang="en-US" smtClean="0"/>
              <a:t>13</a:t>
            </a:fld>
            <a:endParaRPr lang="en-US" dirty="0"/>
          </a:p>
        </p:txBody>
      </p:sp>
      <p:sp>
        <p:nvSpPr>
          <p:cNvPr id="4" name="Content Placeholder 3">
            <a:extLst>
              <a:ext uri="{FF2B5EF4-FFF2-40B4-BE49-F238E27FC236}">
                <a16:creationId xmlns:a16="http://schemas.microsoft.com/office/drawing/2014/main" id="{41DE9147-CF3E-4D47-BF86-86514B1B7234}"/>
              </a:ext>
            </a:extLst>
          </p:cNvPr>
          <p:cNvSpPr>
            <a:spLocks noGrp="1"/>
          </p:cNvSpPr>
          <p:nvPr>
            <p:ph idx="1"/>
          </p:nvPr>
        </p:nvSpPr>
        <p:spPr>
          <a:xfrm>
            <a:off x="3126658" y="1337188"/>
            <a:ext cx="7615588" cy="2542558"/>
          </a:xfrm>
        </p:spPr>
        <p:txBody>
          <a:bodyPr/>
          <a:lstStyle/>
          <a:p>
            <a:pPr marL="0" indent="0">
              <a:buNone/>
            </a:pPr>
            <a:r>
              <a:rPr lang="en-US" sz="2400" b="1" dirty="0"/>
              <a:t>Pattern Identification</a:t>
            </a:r>
          </a:p>
          <a:p>
            <a:r>
              <a:rPr lang="en-US" sz="1800" dirty="0" err="1"/>
              <a:t>Apriori</a:t>
            </a:r>
            <a:r>
              <a:rPr lang="en-US" sz="1800" dirty="0"/>
              <a:t> algorithm- used to determine association rules which highlight general trends</a:t>
            </a:r>
          </a:p>
          <a:p>
            <a:r>
              <a:rPr lang="en-US" sz="1800" dirty="0"/>
              <a:t> The result of this phase is the crime pattern for a particular place.</a:t>
            </a:r>
          </a:p>
          <a:p>
            <a:r>
              <a:rPr lang="en-US" sz="1800" dirty="0"/>
              <a:t>After getting a general crime pattern for a place, when a new case arrives and if it follows the same crime pattern then we can say that the area has a chance for crime occurrence.</a:t>
            </a:r>
          </a:p>
          <a:p>
            <a:r>
              <a:rPr lang="en-US" sz="1800" dirty="0"/>
              <a:t>Information regarding patterns helps police officials to facilitate resources in an effective manner.</a:t>
            </a:r>
            <a:endParaRPr lang="en-IN" sz="1800" dirty="0"/>
          </a:p>
        </p:txBody>
      </p:sp>
      <p:sp>
        <p:nvSpPr>
          <p:cNvPr id="5" name="Title 4">
            <a:extLst>
              <a:ext uri="{FF2B5EF4-FFF2-40B4-BE49-F238E27FC236}">
                <a16:creationId xmlns:a16="http://schemas.microsoft.com/office/drawing/2014/main" id="{B1D83045-EC00-4CCE-BD2B-01EF22E7C76F}"/>
              </a:ext>
            </a:extLst>
          </p:cNvPr>
          <p:cNvSpPr>
            <a:spLocks noGrp="1"/>
          </p:cNvSpPr>
          <p:nvPr>
            <p:ph type="title"/>
          </p:nvPr>
        </p:nvSpPr>
        <p:spPr>
          <a:xfrm>
            <a:off x="3048000" y="186813"/>
            <a:ext cx="8945217" cy="943897"/>
          </a:xfrm>
        </p:spPr>
        <p:txBody>
          <a:bodyPr/>
          <a:lstStyle/>
          <a:p>
            <a:r>
              <a:rPr lang="en-IN" sz="4000" dirty="0"/>
              <a:t>Methodology</a:t>
            </a:r>
          </a:p>
        </p:txBody>
      </p:sp>
    </p:spTree>
    <p:extLst>
      <p:ext uri="{BB962C8B-B14F-4D97-AF65-F5344CB8AC3E}">
        <p14:creationId xmlns:p14="http://schemas.microsoft.com/office/powerpoint/2010/main" val="3506743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5EDAA17-42EC-41AD-9372-BA418FF209E8}"/>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t="76" b="76"/>
          <a:stretch>
            <a:fillRect/>
          </a:stretch>
        </p:blipFill>
        <p:spPr>
          <a:xfrm>
            <a:off x="0" y="0"/>
            <a:ext cx="3097161" cy="3921376"/>
          </a:xfrm>
          <a:prstGeom prst="rect">
            <a:avLst/>
          </a:prstGeom>
        </p:spPr>
      </p:pic>
      <p:sp>
        <p:nvSpPr>
          <p:cNvPr id="3" name="Slide Number Placeholder 2">
            <a:extLst>
              <a:ext uri="{FF2B5EF4-FFF2-40B4-BE49-F238E27FC236}">
                <a16:creationId xmlns:a16="http://schemas.microsoft.com/office/drawing/2014/main" id="{B1612F87-DD9C-40E6-91EB-6DE164B44835}"/>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4" name="Content Placeholder 3">
            <a:extLst>
              <a:ext uri="{FF2B5EF4-FFF2-40B4-BE49-F238E27FC236}">
                <a16:creationId xmlns:a16="http://schemas.microsoft.com/office/drawing/2014/main" id="{850B183D-283B-439A-A760-7C0211656EED}"/>
              </a:ext>
            </a:extLst>
          </p:cNvPr>
          <p:cNvSpPr>
            <a:spLocks noGrp="1"/>
          </p:cNvSpPr>
          <p:nvPr>
            <p:ph idx="1"/>
          </p:nvPr>
        </p:nvSpPr>
        <p:spPr>
          <a:xfrm>
            <a:off x="3362632" y="1366684"/>
            <a:ext cx="7379614" cy="2513061"/>
          </a:xfrm>
        </p:spPr>
        <p:txBody>
          <a:bodyPr/>
          <a:lstStyle/>
          <a:p>
            <a:pPr marL="0" indent="0">
              <a:buNone/>
            </a:pPr>
            <a:r>
              <a:rPr lang="en-US" sz="2400" b="1" dirty="0"/>
              <a:t>Prediction</a:t>
            </a:r>
          </a:p>
          <a:p>
            <a:r>
              <a:rPr lang="en-US" sz="1800" dirty="0"/>
              <a:t>Decision tree- It is simple to understand and interpret!</a:t>
            </a:r>
          </a:p>
          <a:p>
            <a:r>
              <a:rPr lang="en-US" sz="1800" dirty="0"/>
              <a:t>Its robust nature and also it works well with large datasets.</a:t>
            </a:r>
          </a:p>
          <a:p>
            <a:pPr marL="0" indent="0">
              <a:buNone/>
            </a:pPr>
            <a:endParaRPr lang="en-US" sz="1800" dirty="0"/>
          </a:p>
          <a:p>
            <a:pPr marL="0" indent="0">
              <a:buNone/>
            </a:pPr>
            <a:r>
              <a:rPr lang="en-US" sz="2400" b="1" dirty="0"/>
              <a:t>Visualization</a:t>
            </a:r>
          </a:p>
          <a:p>
            <a:r>
              <a:rPr lang="en-US" sz="1800" dirty="0"/>
              <a:t> A heat map which indicates level of activity, usually darker colors to indicate low activity and brighter colors to indicate high activity.</a:t>
            </a:r>
            <a:endParaRPr lang="en-IN" sz="1800" dirty="0"/>
          </a:p>
        </p:txBody>
      </p:sp>
      <p:sp>
        <p:nvSpPr>
          <p:cNvPr id="5" name="Title 4">
            <a:extLst>
              <a:ext uri="{FF2B5EF4-FFF2-40B4-BE49-F238E27FC236}">
                <a16:creationId xmlns:a16="http://schemas.microsoft.com/office/drawing/2014/main" id="{2D3DDD55-5BB6-4B77-A90E-F8627FB6FE53}"/>
              </a:ext>
            </a:extLst>
          </p:cNvPr>
          <p:cNvSpPr>
            <a:spLocks noGrp="1"/>
          </p:cNvSpPr>
          <p:nvPr>
            <p:ph type="title"/>
          </p:nvPr>
        </p:nvSpPr>
        <p:spPr>
          <a:xfrm>
            <a:off x="3293806" y="186813"/>
            <a:ext cx="8699411" cy="1309462"/>
          </a:xfrm>
        </p:spPr>
        <p:txBody>
          <a:bodyPr/>
          <a:lstStyle/>
          <a:p>
            <a:r>
              <a:rPr lang="en-IN" sz="4000" dirty="0"/>
              <a:t>Methodology</a:t>
            </a:r>
          </a:p>
        </p:txBody>
      </p:sp>
    </p:spTree>
    <p:extLst>
      <p:ext uri="{BB962C8B-B14F-4D97-AF65-F5344CB8AC3E}">
        <p14:creationId xmlns:p14="http://schemas.microsoft.com/office/powerpoint/2010/main" val="1087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6E7B-0727-4AE3-BD18-FF0C0ED64A4C}"/>
              </a:ext>
            </a:extLst>
          </p:cNvPr>
          <p:cNvSpPr>
            <a:spLocks noGrp="1"/>
          </p:cNvSpPr>
          <p:nvPr>
            <p:ph type="title"/>
          </p:nvPr>
        </p:nvSpPr>
        <p:spPr>
          <a:xfrm>
            <a:off x="546307" y="305675"/>
            <a:ext cx="11002962" cy="823913"/>
          </a:xfrm>
        </p:spPr>
        <p:txBody>
          <a:bodyPr/>
          <a:lstStyle/>
          <a:p>
            <a:r>
              <a:rPr lang="en-US" sz="2800" dirty="0"/>
              <a:t>Implementation using Data Visualizing Technique</a:t>
            </a:r>
            <a:endParaRPr lang="en-IN" sz="2800" dirty="0"/>
          </a:p>
        </p:txBody>
      </p:sp>
      <p:sp>
        <p:nvSpPr>
          <p:cNvPr id="3" name="Slide Number Placeholder 2">
            <a:extLst>
              <a:ext uri="{FF2B5EF4-FFF2-40B4-BE49-F238E27FC236}">
                <a16:creationId xmlns:a16="http://schemas.microsoft.com/office/drawing/2014/main" id="{61314A2E-2827-4956-84E7-ABDD4B80C831}"/>
              </a:ext>
            </a:extLst>
          </p:cNvPr>
          <p:cNvSpPr>
            <a:spLocks noGrp="1"/>
          </p:cNvSpPr>
          <p:nvPr>
            <p:ph type="sldNum" sz="quarter" idx="11"/>
          </p:nvPr>
        </p:nvSpPr>
        <p:spPr/>
        <p:txBody>
          <a:bodyPr/>
          <a:lstStyle/>
          <a:p>
            <a:fld id="{8C2E478F-E849-4A8C-AF1F-CBCC78A7CBFA}" type="slidenum">
              <a:rPr lang="en-US" smtClean="0"/>
              <a:t>15</a:t>
            </a:fld>
            <a:endParaRPr lang="en-US" dirty="0"/>
          </a:p>
        </p:txBody>
      </p:sp>
      <p:pic>
        <p:nvPicPr>
          <p:cNvPr id="7" name="Picture 6">
            <a:extLst>
              <a:ext uri="{FF2B5EF4-FFF2-40B4-BE49-F238E27FC236}">
                <a16:creationId xmlns:a16="http://schemas.microsoft.com/office/drawing/2014/main" id="{9CAB816D-808F-4E24-AADD-1DA5B640C509}"/>
              </a:ext>
            </a:extLst>
          </p:cNvPr>
          <p:cNvPicPr>
            <a:picLocks noChangeAspect="1"/>
          </p:cNvPicPr>
          <p:nvPr/>
        </p:nvPicPr>
        <p:blipFill rotWithShape="1">
          <a:blip r:embed="rId2"/>
          <a:srcRect t="18283" b="4457"/>
          <a:stretch/>
        </p:blipFill>
        <p:spPr>
          <a:xfrm>
            <a:off x="525580" y="1626577"/>
            <a:ext cx="11140839" cy="4841726"/>
          </a:xfrm>
          <a:prstGeom prst="rect">
            <a:avLst/>
          </a:prstGeom>
        </p:spPr>
      </p:pic>
    </p:spTree>
    <p:extLst>
      <p:ext uri="{BB962C8B-B14F-4D97-AF65-F5344CB8AC3E}">
        <p14:creationId xmlns:p14="http://schemas.microsoft.com/office/powerpoint/2010/main" val="2442999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381A-3D37-44A5-904B-3C9475DF24F5}"/>
              </a:ext>
            </a:extLst>
          </p:cNvPr>
          <p:cNvSpPr>
            <a:spLocks noGrp="1"/>
          </p:cNvSpPr>
          <p:nvPr>
            <p:ph type="title"/>
          </p:nvPr>
        </p:nvSpPr>
        <p:spPr>
          <a:xfrm>
            <a:off x="476532" y="0"/>
            <a:ext cx="11002962" cy="823913"/>
          </a:xfrm>
        </p:spPr>
        <p:txBody>
          <a:bodyPr/>
          <a:lstStyle/>
          <a:p>
            <a:r>
              <a:rPr lang="en-IN" sz="2800" dirty="0"/>
              <a:t>Most Reported crime</a:t>
            </a:r>
          </a:p>
        </p:txBody>
      </p:sp>
      <p:sp>
        <p:nvSpPr>
          <p:cNvPr id="3" name="Slide Number Placeholder 2">
            <a:extLst>
              <a:ext uri="{FF2B5EF4-FFF2-40B4-BE49-F238E27FC236}">
                <a16:creationId xmlns:a16="http://schemas.microsoft.com/office/drawing/2014/main" id="{67B3CAE8-4688-49F8-A063-0085E9F411F2}"/>
              </a:ext>
            </a:extLst>
          </p:cNvPr>
          <p:cNvSpPr>
            <a:spLocks noGrp="1"/>
          </p:cNvSpPr>
          <p:nvPr>
            <p:ph type="sldNum" sz="quarter" idx="11"/>
          </p:nvPr>
        </p:nvSpPr>
        <p:spPr/>
        <p:txBody>
          <a:bodyPr/>
          <a:lstStyle/>
          <a:p>
            <a:fld id="{8C2E478F-E849-4A8C-AF1F-CBCC78A7CBFA}" type="slidenum">
              <a:rPr lang="en-US" smtClean="0"/>
              <a:t>16</a:t>
            </a:fld>
            <a:endParaRPr lang="en-US" dirty="0"/>
          </a:p>
        </p:txBody>
      </p:sp>
      <p:pic>
        <p:nvPicPr>
          <p:cNvPr id="6" name="Picture 5">
            <a:extLst>
              <a:ext uri="{FF2B5EF4-FFF2-40B4-BE49-F238E27FC236}">
                <a16:creationId xmlns:a16="http://schemas.microsoft.com/office/drawing/2014/main" id="{29D7554C-7BA4-4D53-B75E-06A8FDD06973}"/>
              </a:ext>
            </a:extLst>
          </p:cNvPr>
          <p:cNvPicPr>
            <a:picLocks noChangeAspect="1"/>
          </p:cNvPicPr>
          <p:nvPr/>
        </p:nvPicPr>
        <p:blipFill rotWithShape="1">
          <a:blip r:embed="rId2"/>
          <a:srcRect t="20103" b="4000"/>
          <a:stretch/>
        </p:blipFill>
        <p:spPr>
          <a:xfrm>
            <a:off x="0" y="1354015"/>
            <a:ext cx="12192000" cy="5205048"/>
          </a:xfrm>
          <a:prstGeom prst="rect">
            <a:avLst/>
          </a:prstGeom>
        </p:spPr>
      </p:pic>
    </p:spTree>
    <p:extLst>
      <p:ext uri="{BB962C8B-B14F-4D97-AF65-F5344CB8AC3E}">
        <p14:creationId xmlns:p14="http://schemas.microsoft.com/office/powerpoint/2010/main" val="17338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6C49-6C15-4C51-B68E-5C31D7E51A7B}"/>
              </a:ext>
            </a:extLst>
          </p:cNvPr>
          <p:cNvSpPr>
            <a:spLocks noGrp="1"/>
          </p:cNvSpPr>
          <p:nvPr>
            <p:ph type="title"/>
          </p:nvPr>
        </p:nvSpPr>
        <p:spPr>
          <a:xfrm>
            <a:off x="546307" y="24572"/>
            <a:ext cx="11002962" cy="823913"/>
          </a:xfrm>
        </p:spPr>
        <p:txBody>
          <a:bodyPr/>
          <a:lstStyle/>
          <a:p>
            <a:r>
              <a:rPr lang="en-IN" sz="2800" dirty="0"/>
              <a:t>Different Types of Crime with crime rate</a:t>
            </a:r>
          </a:p>
        </p:txBody>
      </p:sp>
      <p:sp>
        <p:nvSpPr>
          <p:cNvPr id="3" name="Slide Number Placeholder 2">
            <a:extLst>
              <a:ext uri="{FF2B5EF4-FFF2-40B4-BE49-F238E27FC236}">
                <a16:creationId xmlns:a16="http://schemas.microsoft.com/office/drawing/2014/main" id="{AB432878-356F-486B-8F58-5775B455464F}"/>
              </a:ext>
            </a:extLst>
          </p:cNvPr>
          <p:cNvSpPr>
            <a:spLocks noGrp="1"/>
          </p:cNvSpPr>
          <p:nvPr>
            <p:ph type="sldNum" sz="quarter" idx="11"/>
          </p:nvPr>
        </p:nvSpPr>
        <p:spPr/>
        <p:txBody>
          <a:bodyPr/>
          <a:lstStyle/>
          <a:p>
            <a:fld id="{8C2E478F-E849-4A8C-AF1F-CBCC78A7CBFA}" type="slidenum">
              <a:rPr lang="en-US" smtClean="0"/>
              <a:t>17</a:t>
            </a:fld>
            <a:endParaRPr lang="en-US" dirty="0"/>
          </a:p>
        </p:txBody>
      </p:sp>
      <p:pic>
        <p:nvPicPr>
          <p:cNvPr id="6" name="Picture 5">
            <a:extLst>
              <a:ext uri="{FF2B5EF4-FFF2-40B4-BE49-F238E27FC236}">
                <a16:creationId xmlns:a16="http://schemas.microsoft.com/office/drawing/2014/main" id="{75F127CA-716F-446C-B6C0-C860D01792D5}"/>
              </a:ext>
            </a:extLst>
          </p:cNvPr>
          <p:cNvPicPr>
            <a:picLocks noChangeAspect="1"/>
          </p:cNvPicPr>
          <p:nvPr/>
        </p:nvPicPr>
        <p:blipFill rotWithShape="1">
          <a:blip r:embed="rId2"/>
          <a:srcRect t="17308" b="5683"/>
          <a:stretch/>
        </p:blipFill>
        <p:spPr>
          <a:xfrm>
            <a:off x="0" y="1186962"/>
            <a:ext cx="12192000" cy="5281341"/>
          </a:xfrm>
          <a:prstGeom prst="rect">
            <a:avLst/>
          </a:prstGeom>
        </p:spPr>
      </p:pic>
    </p:spTree>
    <p:extLst>
      <p:ext uri="{BB962C8B-B14F-4D97-AF65-F5344CB8AC3E}">
        <p14:creationId xmlns:p14="http://schemas.microsoft.com/office/powerpoint/2010/main" val="2873977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F0C6D-E4C6-4EB1-A451-C3D053B87D87}"/>
              </a:ext>
            </a:extLst>
          </p:cNvPr>
          <p:cNvSpPr>
            <a:spLocks noGrp="1"/>
          </p:cNvSpPr>
          <p:nvPr>
            <p:ph type="title"/>
          </p:nvPr>
        </p:nvSpPr>
        <p:spPr>
          <a:xfrm>
            <a:off x="673177" y="0"/>
            <a:ext cx="11002962" cy="823913"/>
          </a:xfrm>
        </p:spPr>
        <p:txBody>
          <a:bodyPr/>
          <a:lstStyle/>
          <a:p>
            <a:r>
              <a:rPr lang="en-IN" sz="2800" dirty="0"/>
              <a:t>Crimes Against Child</a:t>
            </a:r>
          </a:p>
        </p:txBody>
      </p:sp>
      <p:sp>
        <p:nvSpPr>
          <p:cNvPr id="3" name="Slide Number Placeholder 2">
            <a:extLst>
              <a:ext uri="{FF2B5EF4-FFF2-40B4-BE49-F238E27FC236}">
                <a16:creationId xmlns:a16="http://schemas.microsoft.com/office/drawing/2014/main" id="{0D701F44-E943-4A8A-8F46-8DA9479BE4ED}"/>
              </a:ext>
            </a:extLst>
          </p:cNvPr>
          <p:cNvSpPr>
            <a:spLocks noGrp="1"/>
          </p:cNvSpPr>
          <p:nvPr>
            <p:ph type="sldNum" sz="quarter" idx="11"/>
          </p:nvPr>
        </p:nvSpPr>
        <p:spPr/>
        <p:txBody>
          <a:bodyPr/>
          <a:lstStyle/>
          <a:p>
            <a:fld id="{8C2E478F-E849-4A8C-AF1F-CBCC78A7CBFA}" type="slidenum">
              <a:rPr lang="en-US" smtClean="0"/>
              <a:t>18</a:t>
            </a:fld>
            <a:endParaRPr lang="en-US" dirty="0"/>
          </a:p>
        </p:txBody>
      </p:sp>
      <p:pic>
        <p:nvPicPr>
          <p:cNvPr id="6" name="Picture 5">
            <a:extLst>
              <a:ext uri="{FF2B5EF4-FFF2-40B4-BE49-F238E27FC236}">
                <a16:creationId xmlns:a16="http://schemas.microsoft.com/office/drawing/2014/main" id="{CA5F14B6-F6AD-4494-BD6B-23878DB62661}"/>
              </a:ext>
            </a:extLst>
          </p:cNvPr>
          <p:cNvPicPr>
            <a:picLocks noChangeAspect="1"/>
          </p:cNvPicPr>
          <p:nvPr/>
        </p:nvPicPr>
        <p:blipFill rotWithShape="1">
          <a:blip r:embed="rId2"/>
          <a:srcRect t="17180" b="5682"/>
          <a:stretch/>
        </p:blipFill>
        <p:spPr>
          <a:xfrm>
            <a:off x="0" y="1178168"/>
            <a:ext cx="12192000" cy="5290135"/>
          </a:xfrm>
          <a:prstGeom prst="rect">
            <a:avLst/>
          </a:prstGeom>
        </p:spPr>
      </p:pic>
    </p:spTree>
    <p:extLst>
      <p:ext uri="{BB962C8B-B14F-4D97-AF65-F5344CB8AC3E}">
        <p14:creationId xmlns:p14="http://schemas.microsoft.com/office/powerpoint/2010/main" val="1134724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F68C-FD93-451B-9FCA-B6CC6388C9BA}"/>
              </a:ext>
            </a:extLst>
          </p:cNvPr>
          <p:cNvSpPr>
            <a:spLocks noGrp="1"/>
          </p:cNvSpPr>
          <p:nvPr>
            <p:ph type="title"/>
          </p:nvPr>
        </p:nvSpPr>
        <p:spPr>
          <a:xfrm>
            <a:off x="546307" y="0"/>
            <a:ext cx="11002962" cy="823913"/>
          </a:xfrm>
        </p:spPr>
        <p:txBody>
          <a:bodyPr/>
          <a:lstStyle/>
          <a:p>
            <a:r>
              <a:rPr lang="en-US" sz="2800" dirty="0"/>
              <a:t>Crime Against Women</a:t>
            </a:r>
            <a:endParaRPr lang="en-IN" sz="2800" dirty="0"/>
          </a:p>
        </p:txBody>
      </p:sp>
      <p:sp>
        <p:nvSpPr>
          <p:cNvPr id="3" name="Slide Number Placeholder 2">
            <a:extLst>
              <a:ext uri="{FF2B5EF4-FFF2-40B4-BE49-F238E27FC236}">
                <a16:creationId xmlns:a16="http://schemas.microsoft.com/office/drawing/2014/main" id="{91F886A0-7869-4D50-8578-E31FCDD29A76}"/>
              </a:ext>
            </a:extLst>
          </p:cNvPr>
          <p:cNvSpPr>
            <a:spLocks noGrp="1"/>
          </p:cNvSpPr>
          <p:nvPr>
            <p:ph type="sldNum" sz="quarter" idx="11"/>
          </p:nvPr>
        </p:nvSpPr>
        <p:spPr/>
        <p:txBody>
          <a:bodyPr/>
          <a:lstStyle/>
          <a:p>
            <a:fld id="{8C2E478F-E849-4A8C-AF1F-CBCC78A7CBFA}" type="slidenum">
              <a:rPr lang="en-US" smtClean="0"/>
              <a:t>19</a:t>
            </a:fld>
            <a:endParaRPr lang="en-US" dirty="0"/>
          </a:p>
        </p:txBody>
      </p:sp>
      <p:pic>
        <p:nvPicPr>
          <p:cNvPr id="6" name="Picture 5">
            <a:extLst>
              <a:ext uri="{FF2B5EF4-FFF2-40B4-BE49-F238E27FC236}">
                <a16:creationId xmlns:a16="http://schemas.microsoft.com/office/drawing/2014/main" id="{FE4B28B6-C6BC-4E9F-9896-12B910D0B3BE}"/>
              </a:ext>
            </a:extLst>
          </p:cNvPr>
          <p:cNvPicPr>
            <a:picLocks noChangeAspect="1"/>
          </p:cNvPicPr>
          <p:nvPr/>
        </p:nvPicPr>
        <p:blipFill rotWithShape="1">
          <a:blip r:embed="rId2"/>
          <a:srcRect t="19973" b="5324"/>
          <a:stretch/>
        </p:blipFill>
        <p:spPr>
          <a:xfrm>
            <a:off x="0" y="1345222"/>
            <a:ext cx="12192000" cy="5123081"/>
          </a:xfrm>
          <a:prstGeom prst="rect">
            <a:avLst/>
          </a:prstGeom>
        </p:spPr>
      </p:pic>
    </p:spTree>
    <p:extLst>
      <p:ext uri="{BB962C8B-B14F-4D97-AF65-F5344CB8AC3E}">
        <p14:creationId xmlns:p14="http://schemas.microsoft.com/office/powerpoint/2010/main" val="425873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702949" y="24572"/>
            <a:ext cx="4846320" cy="1435947"/>
          </a:xfrm>
        </p:spPr>
        <p:txBody>
          <a:bodyPr/>
          <a:lstStyle/>
          <a:p>
            <a:r>
              <a:rPr lang="en-US" dirty="0"/>
              <a:t>Contents</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884182" y="1459294"/>
            <a:ext cx="4114800" cy="3798888"/>
          </a:xfrm>
        </p:spPr>
        <p:txBody>
          <a:bodyPr/>
          <a:lstStyle/>
          <a:p>
            <a:r>
              <a:rPr lang="en-US" dirty="0"/>
              <a:t>INTRODUCTION</a:t>
            </a:r>
          </a:p>
          <a:p>
            <a:r>
              <a:rPr lang="en-US" dirty="0"/>
              <a:t>THHEORY &amp; DISCUSSION</a:t>
            </a:r>
          </a:p>
          <a:p>
            <a:r>
              <a:rPr lang="en-US" dirty="0"/>
              <a:t>METHODOLOGY</a:t>
            </a:r>
          </a:p>
          <a:p>
            <a:r>
              <a:rPr lang="en-US" dirty="0"/>
              <a:t>IMPLEMENTATION</a:t>
            </a:r>
          </a:p>
          <a:p>
            <a:r>
              <a:rPr lang="en-US" dirty="0"/>
              <a:t>FUTURE WORK</a:t>
            </a:r>
          </a:p>
          <a:p>
            <a:r>
              <a:rPr lang="en-US" dirty="0"/>
              <a:t>CONCLUSION</a:t>
            </a:r>
          </a:p>
          <a:p>
            <a:r>
              <a:rPr lang="en-US" dirty="0"/>
              <a:t>REFERENCES</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5A69-EAA1-401E-89BC-B1EE278950C9}"/>
              </a:ext>
            </a:extLst>
          </p:cNvPr>
          <p:cNvSpPr>
            <a:spLocks noGrp="1"/>
          </p:cNvSpPr>
          <p:nvPr>
            <p:ph type="title"/>
          </p:nvPr>
        </p:nvSpPr>
        <p:spPr>
          <a:xfrm>
            <a:off x="546307" y="24572"/>
            <a:ext cx="11002962" cy="823913"/>
          </a:xfrm>
        </p:spPr>
        <p:txBody>
          <a:bodyPr/>
          <a:lstStyle/>
          <a:p>
            <a:r>
              <a:rPr lang="en-US" sz="2800" dirty="0"/>
              <a:t>Distribution of Crime over the Year</a:t>
            </a:r>
            <a:endParaRPr lang="en-IN" sz="2800" dirty="0"/>
          </a:p>
        </p:txBody>
      </p:sp>
      <p:sp>
        <p:nvSpPr>
          <p:cNvPr id="3" name="Slide Number Placeholder 2">
            <a:extLst>
              <a:ext uri="{FF2B5EF4-FFF2-40B4-BE49-F238E27FC236}">
                <a16:creationId xmlns:a16="http://schemas.microsoft.com/office/drawing/2014/main" id="{51019CA4-BF31-4079-943D-A77EB5F642FB}"/>
              </a:ext>
            </a:extLst>
          </p:cNvPr>
          <p:cNvSpPr>
            <a:spLocks noGrp="1"/>
          </p:cNvSpPr>
          <p:nvPr>
            <p:ph type="sldNum" sz="quarter" idx="11"/>
          </p:nvPr>
        </p:nvSpPr>
        <p:spPr/>
        <p:txBody>
          <a:bodyPr/>
          <a:lstStyle/>
          <a:p>
            <a:fld id="{8C2E478F-E849-4A8C-AF1F-CBCC78A7CBFA}" type="slidenum">
              <a:rPr lang="en-US" smtClean="0"/>
              <a:t>20</a:t>
            </a:fld>
            <a:endParaRPr lang="en-US" dirty="0"/>
          </a:p>
        </p:txBody>
      </p:sp>
      <p:pic>
        <p:nvPicPr>
          <p:cNvPr id="5" name="Picture 4">
            <a:extLst>
              <a:ext uri="{FF2B5EF4-FFF2-40B4-BE49-F238E27FC236}">
                <a16:creationId xmlns:a16="http://schemas.microsoft.com/office/drawing/2014/main" id="{70ED2789-7236-4FC0-8BC3-0D324FD74162}"/>
              </a:ext>
            </a:extLst>
          </p:cNvPr>
          <p:cNvPicPr>
            <a:picLocks noChangeAspect="1"/>
          </p:cNvPicPr>
          <p:nvPr/>
        </p:nvPicPr>
        <p:blipFill rotWithShape="1">
          <a:blip r:embed="rId2"/>
          <a:srcRect t="19615" b="4487"/>
          <a:stretch/>
        </p:blipFill>
        <p:spPr>
          <a:xfrm>
            <a:off x="0" y="1034132"/>
            <a:ext cx="12192000" cy="5205047"/>
          </a:xfrm>
          <a:prstGeom prst="rect">
            <a:avLst/>
          </a:prstGeom>
        </p:spPr>
      </p:pic>
    </p:spTree>
    <p:extLst>
      <p:ext uri="{BB962C8B-B14F-4D97-AF65-F5344CB8AC3E}">
        <p14:creationId xmlns:p14="http://schemas.microsoft.com/office/powerpoint/2010/main" val="1724323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6863B-05FD-46A8-932F-64C33F8317EE}"/>
              </a:ext>
            </a:extLst>
          </p:cNvPr>
          <p:cNvSpPr>
            <a:spLocks noGrp="1"/>
          </p:cNvSpPr>
          <p:nvPr>
            <p:ph type="title"/>
          </p:nvPr>
        </p:nvSpPr>
        <p:spPr>
          <a:xfrm>
            <a:off x="594519" y="0"/>
            <a:ext cx="11002962" cy="823913"/>
          </a:xfrm>
        </p:spPr>
        <p:txBody>
          <a:bodyPr/>
          <a:lstStyle/>
          <a:p>
            <a:r>
              <a:rPr lang="en-US" sz="2800" dirty="0"/>
              <a:t>Crime Prediction  </a:t>
            </a:r>
            <a:endParaRPr lang="en-IN" sz="2800" dirty="0"/>
          </a:p>
        </p:txBody>
      </p:sp>
      <p:sp>
        <p:nvSpPr>
          <p:cNvPr id="3" name="Slide Number Placeholder 2">
            <a:extLst>
              <a:ext uri="{FF2B5EF4-FFF2-40B4-BE49-F238E27FC236}">
                <a16:creationId xmlns:a16="http://schemas.microsoft.com/office/drawing/2014/main" id="{A0F288A5-B3ED-400E-BDAE-B830EBACD7C4}"/>
              </a:ext>
            </a:extLst>
          </p:cNvPr>
          <p:cNvSpPr>
            <a:spLocks noGrp="1"/>
          </p:cNvSpPr>
          <p:nvPr>
            <p:ph type="sldNum" sz="quarter" idx="11"/>
          </p:nvPr>
        </p:nvSpPr>
        <p:spPr/>
        <p:txBody>
          <a:bodyPr/>
          <a:lstStyle/>
          <a:p>
            <a:fld id="{8C2E478F-E849-4A8C-AF1F-CBCC78A7CBFA}" type="slidenum">
              <a:rPr lang="en-US" smtClean="0"/>
              <a:t>21</a:t>
            </a:fld>
            <a:endParaRPr lang="en-US" dirty="0"/>
          </a:p>
        </p:txBody>
      </p:sp>
      <p:pic>
        <p:nvPicPr>
          <p:cNvPr id="6" name="Picture 5">
            <a:extLst>
              <a:ext uri="{FF2B5EF4-FFF2-40B4-BE49-F238E27FC236}">
                <a16:creationId xmlns:a16="http://schemas.microsoft.com/office/drawing/2014/main" id="{AFF95C59-4805-4D2E-AFA9-5D07D4826384}"/>
              </a:ext>
            </a:extLst>
          </p:cNvPr>
          <p:cNvPicPr>
            <a:picLocks noChangeAspect="1"/>
          </p:cNvPicPr>
          <p:nvPr/>
        </p:nvPicPr>
        <p:blipFill rotWithShape="1">
          <a:blip r:embed="rId2"/>
          <a:srcRect t="12014" b="6973"/>
          <a:stretch/>
        </p:blipFill>
        <p:spPr>
          <a:xfrm>
            <a:off x="314619" y="929421"/>
            <a:ext cx="11562762" cy="5269156"/>
          </a:xfrm>
          <a:prstGeom prst="rect">
            <a:avLst/>
          </a:prstGeom>
        </p:spPr>
      </p:pic>
    </p:spTree>
    <p:extLst>
      <p:ext uri="{BB962C8B-B14F-4D97-AF65-F5344CB8AC3E}">
        <p14:creationId xmlns:p14="http://schemas.microsoft.com/office/powerpoint/2010/main" val="3049112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8F16-91E5-4581-A040-72D854910D91}"/>
              </a:ext>
            </a:extLst>
          </p:cNvPr>
          <p:cNvSpPr>
            <a:spLocks noGrp="1"/>
          </p:cNvSpPr>
          <p:nvPr>
            <p:ph type="title"/>
          </p:nvPr>
        </p:nvSpPr>
        <p:spPr>
          <a:xfrm>
            <a:off x="546307" y="134745"/>
            <a:ext cx="11002962" cy="823913"/>
          </a:xfrm>
        </p:spPr>
        <p:txBody>
          <a:bodyPr/>
          <a:lstStyle/>
          <a:p>
            <a:r>
              <a:rPr lang="en-US" dirty="0"/>
              <a:t>Crime Prediction Results</a:t>
            </a:r>
            <a:endParaRPr lang="en-IN" dirty="0"/>
          </a:p>
        </p:txBody>
      </p:sp>
      <p:sp>
        <p:nvSpPr>
          <p:cNvPr id="3" name="Slide Number Placeholder 2">
            <a:extLst>
              <a:ext uri="{FF2B5EF4-FFF2-40B4-BE49-F238E27FC236}">
                <a16:creationId xmlns:a16="http://schemas.microsoft.com/office/drawing/2014/main" id="{EDD8CC29-39D4-495B-AF2B-DEE6A43092F1}"/>
              </a:ext>
            </a:extLst>
          </p:cNvPr>
          <p:cNvSpPr>
            <a:spLocks noGrp="1"/>
          </p:cNvSpPr>
          <p:nvPr>
            <p:ph type="sldNum" sz="quarter" idx="11"/>
          </p:nvPr>
        </p:nvSpPr>
        <p:spPr/>
        <p:txBody>
          <a:bodyPr/>
          <a:lstStyle/>
          <a:p>
            <a:fld id="{8C2E478F-E849-4A8C-AF1F-CBCC78A7CBFA}" type="slidenum">
              <a:rPr lang="en-US" smtClean="0"/>
              <a:t>22</a:t>
            </a:fld>
            <a:endParaRPr lang="en-US" dirty="0"/>
          </a:p>
        </p:txBody>
      </p:sp>
      <p:pic>
        <p:nvPicPr>
          <p:cNvPr id="5" name="Picture 4">
            <a:extLst>
              <a:ext uri="{FF2B5EF4-FFF2-40B4-BE49-F238E27FC236}">
                <a16:creationId xmlns:a16="http://schemas.microsoft.com/office/drawing/2014/main" id="{DB2846EA-4508-4A6C-8A9C-9F222B6A53FD}"/>
              </a:ext>
            </a:extLst>
          </p:cNvPr>
          <p:cNvPicPr>
            <a:picLocks noChangeAspect="1"/>
          </p:cNvPicPr>
          <p:nvPr/>
        </p:nvPicPr>
        <p:blipFill rotWithShape="1">
          <a:blip r:embed="rId2"/>
          <a:srcRect t="18820" b="5324"/>
          <a:stretch/>
        </p:blipFill>
        <p:spPr>
          <a:xfrm>
            <a:off x="0" y="1266092"/>
            <a:ext cx="12192000" cy="5202211"/>
          </a:xfrm>
          <a:prstGeom prst="rect">
            <a:avLst/>
          </a:prstGeom>
        </p:spPr>
      </p:pic>
    </p:spTree>
    <p:extLst>
      <p:ext uri="{BB962C8B-B14F-4D97-AF65-F5344CB8AC3E}">
        <p14:creationId xmlns:p14="http://schemas.microsoft.com/office/powerpoint/2010/main" val="161407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EDB4C83-3F02-4815-8692-6D6D86E9FF3D}"/>
              </a:ext>
            </a:extLst>
          </p:cNvPr>
          <p:cNvPicPr>
            <a:picLocks noGrp="1" noChangeAspect="1"/>
          </p:cNvPicPr>
          <p:nvPr>
            <p:ph type="pic" sz="quarter" idx="14"/>
          </p:nvPr>
        </p:nvPicPr>
        <p:blipFill>
          <a:blip r:embed="rId2">
            <a:duotone>
              <a:prstClr val="black"/>
              <a:schemeClr val="accent2">
                <a:tint val="45000"/>
                <a:satMod val="400000"/>
              </a:schemeClr>
            </a:duotone>
          </a:blip>
          <a:srcRect l="25966" r="25966"/>
          <a:stretch>
            <a:fillRect/>
          </a:stretch>
        </p:blipFill>
        <p:spPr>
          <a:xfrm>
            <a:off x="0" y="0"/>
            <a:ext cx="3549445" cy="4494022"/>
          </a:xfrm>
          <a:prstGeom prst="rect">
            <a:avLst/>
          </a:prstGeom>
        </p:spPr>
      </p:pic>
      <p:sp>
        <p:nvSpPr>
          <p:cNvPr id="3" name="Slide Number Placeholder 2">
            <a:extLst>
              <a:ext uri="{FF2B5EF4-FFF2-40B4-BE49-F238E27FC236}">
                <a16:creationId xmlns:a16="http://schemas.microsoft.com/office/drawing/2014/main" id="{DADBE1C6-3636-4466-BB2D-878A5C4F18C3}"/>
              </a:ext>
            </a:extLst>
          </p:cNvPr>
          <p:cNvSpPr>
            <a:spLocks noGrp="1"/>
          </p:cNvSpPr>
          <p:nvPr>
            <p:ph type="sldNum" sz="quarter" idx="4"/>
          </p:nvPr>
        </p:nvSpPr>
        <p:spPr/>
        <p:txBody>
          <a:bodyPr/>
          <a:lstStyle/>
          <a:p>
            <a:fld id="{8C2E478F-E849-4A8C-AF1F-CBCC78A7CBFA}" type="slidenum">
              <a:rPr lang="en-US" smtClean="0"/>
              <a:t>23</a:t>
            </a:fld>
            <a:endParaRPr lang="en-US" dirty="0"/>
          </a:p>
        </p:txBody>
      </p:sp>
      <p:sp>
        <p:nvSpPr>
          <p:cNvPr id="4" name="Content Placeholder 3">
            <a:extLst>
              <a:ext uri="{FF2B5EF4-FFF2-40B4-BE49-F238E27FC236}">
                <a16:creationId xmlns:a16="http://schemas.microsoft.com/office/drawing/2014/main" id="{53B10AEC-4B05-4D06-AEFF-BA856F9683F6}"/>
              </a:ext>
            </a:extLst>
          </p:cNvPr>
          <p:cNvSpPr>
            <a:spLocks noGrp="1"/>
          </p:cNvSpPr>
          <p:nvPr>
            <p:ph idx="1"/>
          </p:nvPr>
        </p:nvSpPr>
        <p:spPr>
          <a:xfrm>
            <a:off x="3805084" y="1386348"/>
            <a:ext cx="6937162" cy="2493397"/>
          </a:xfrm>
        </p:spPr>
        <p:txBody>
          <a:bodyPr/>
          <a:lstStyle/>
          <a:p>
            <a:pPr marL="0" indent="0">
              <a:buNone/>
            </a:pPr>
            <a:r>
              <a:rPr lang="en-US" sz="2400" b="1" dirty="0"/>
              <a:t>Criminal Profiling</a:t>
            </a:r>
          </a:p>
          <a:p>
            <a:r>
              <a:rPr lang="en-US" sz="2000" dirty="0"/>
              <a:t>Helps the crime investigators to record the characteristics of criminals.</a:t>
            </a:r>
          </a:p>
          <a:p>
            <a:r>
              <a:rPr lang="en-US" sz="2000" dirty="0"/>
              <a:t>The main goal of doing criminal profiling is that:</a:t>
            </a:r>
          </a:p>
          <a:p>
            <a:r>
              <a:rPr lang="en-US" sz="2000" dirty="0"/>
              <a:t>To provide crime investigators with a social and psychological assessment of the offender</a:t>
            </a:r>
          </a:p>
          <a:p>
            <a:r>
              <a:rPr lang="en-US" sz="2000" dirty="0"/>
              <a:t>To evaluate belongings found in the possession of the offender</a:t>
            </a:r>
          </a:p>
          <a:p>
            <a:pPr marL="0" indent="0">
              <a:buNone/>
            </a:pPr>
            <a:endParaRPr lang="en-IN" sz="1800" dirty="0"/>
          </a:p>
        </p:txBody>
      </p:sp>
      <p:sp>
        <p:nvSpPr>
          <p:cNvPr id="5" name="Title 4">
            <a:extLst>
              <a:ext uri="{FF2B5EF4-FFF2-40B4-BE49-F238E27FC236}">
                <a16:creationId xmlns:a16="http://schemas.microsoft.com/office/drawing/2014/main" id="{0F29EE43-2E2F-49FE-86D2-E39F6C63EBC4}"/>
              </a:ext>
            </a:extLst>
          </p:cNvPr>
          <p:cNvSpPr>
            <a:spLocks noGrp="1"/>
          </p:cNvSpPr>
          <p:nvPr>
            <p:ph type="title"/>
          </p:nvPr>
        </p:nvSpPr>
        <p:spPr>
          <a:xfrm>
            <a:off x="3716594" y="176981"/>
            <a:ext cx="8276623" cy="1319294"/>
          </a:xfrm>
        </p:spPr>
        <p:txBody>
          <a:bodyPr/>
          <a:lstStyle/>
          <a:p>
            <a:r>
              <a:rPr lang="en-IN" sz="4000" dirty="0"/>
              <a:t>Future Work</a:t>
            </a:r>
          </a:p>
        </p:txBody>
      </p:sp>
    </p:spTree>
    <p:extLst>
      <p:ext uri="{BB962C8B-B14F-4D97-AF65-F5344CB8AC3E}">
        <p14:creationId xmlns:p14="http://schemas.microsoft.com/office/powerpoint/2010/main" val="3353621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621D36D3-0707-416E-823B-9DA05017524A}"/>
              </a:ext>
            </a:extLst>
          </p:cNvPr>
          <p:cNvPicPr>
            <a:picLocks noGrp="1" noChangeAspect="1"/>
          </p:cNvPicPr>
          <p:nvPr>
            <p:ph type="pic" sz="quarter" idx="14"/>
          </p:nvPr>
        </p:nvPicPr>
        <p:blipFill>
          <a:blip r:embed="rId2">
            <a:duotone>
              <a:prstClr val="black"/>
              <a:schemeClr val="accent1">
                <a:tint val="45000"/>
                <a:satMod val="400000"/>
              </a:schemeClr>
            </a:duotone>
          </a:blip>
          <a:srcRect t="8" b="8"/>
          <a:stretch>
            <a:fillRect/>
          </a:stretch>
        </p:blipFill>
        <p:spPr>
          <a:xfrm>
            <a:off x="0" y="0"/>
            <a:ext cx="3392129" cy="4294841"/>
          </a:xfrm>
          <a:prstGeom prst="rect">
            <a:avLst/>
          </a:prstGeom>
        </p:spPr>
      </p:pic>
      <p:sp>
        <p:nvSpPr>
          <p:cNvPr id="3" name="Slide Number Placeholder 2">
            <a:extLst>
              <a:ext uri="{FF2B5EF4-FFF2-40B4-BE49-F238E27FC236}">
                <a16:creationId xmlns:a16="http://schemas.microsoft.com/office/drawing/2014/main" id="{3D97CC2E-DE21-4C31-BE75-A68055B19AE0}"/>
              </a:ext>
            </a:extLst>
          </p:cNvPr>
          <p:cNvSpPr>
            <a:spLocks noGrp="1"/>
          </p:cNvSpPr>
          <p:nvPr>
            <p:ph type="sldNum" sz="quarter" idx="4"/>
          </p:nvPr>
        </p:nvSpPr>
        <p:spPr/>
        <p:txBody>
          <a:bodyPr/>
          <a:lstStyle/>
          <a:p>
            <a:fld id="{8C2E478F-E849-4A8C-AF1F-CBCC78A7CBFA}" type="slidenum">
              <a:rPr lang="en-US" smtClean="0"/>
              <a:t>24</a:t>
            </a:fld>
            <a:endParaRPr lang="en-US" dirty="0"/>
          </a:p>
        </p:txBody>
      </p:sp>
      <p:sp>
        <p:nvSpPr>
          <p:cNvPr id="4" name="Content Placeholder 3">
            <a:extLst>
              <a:ext uri="{FF2B5EF4-FFF2-40B4-BE49-F238E27FC236}">
                <a16:creationId xmlns:a16="http://schemas.microsoft.com/office/drawing/2014/main" id="{34D8AC98-688C-4425-B185-1B76E50D8758}"/>
              </a:ext>
            </a:extLst>
          </p:cNvPr>
          <p:cNvSpPr>
            <a:spLocks noGrp="1"/>
          </p:cNvSpPr>
          <p:nvPr>
            <p:ph idx="1"/>
          </p:nvPr>
        </p:nvSpPr>
        <p:spPr>
          <a:xfrm>
            <a:off x="3677265" y="1524000"/>
            <a:ext cx="7064981" cy="2355745"/>
          </a:xfrm>
        </p:spPr>
        <p:txBody>
          <a:bodyPr/>
          <a:lstStyle/>
          <a:p>
            <a:pPr marL="0" indent="0" algn="just">
              <a:buNone/>
            </a:pPr>
            <a:r>
              <a:rPr lang="en-US" sz="2000" dirty="0"/>
              <a:t>An acceptable model for data mining which comes up with excellent results of </a:t>
            </a:r>
            <a:r>
              <a:rPr lang="en-US" sz="2000" dirty="0" err="1"/>
              <a:t>analysing</a:t>
            </a:r>
            <a:r>
              <a:rPr lang="en-US" sz="2000" dirty="0"/>
              <a:t> crime data set; it requires huge historical data that can be used for creating and testing the model. More than 150500 crime records that were used in this work can give estimation and lead to an acceptable model. VS Code and Excel software were used to pre-process and </a:t>
            </a:r>
            <a:r>
              <a:rPr lang="en-US" sz="2000" dirty="0" err="1"/>
              <a:t>analyse</a:t>
            </a:r>
            <a:r>
              <a:rPr lang="en-US" sz="2000" dirty="0"/>
              <a:t> the collected crime and criminal data. </a:t>
            </a:r>
            <a:endParaRPr lang="en-IN" sz="2000" dirty="0"/>
          </a:p>
        </p:txBody>
      </p:sp>
      <p:sp>
        <p:nvSpPr>
          <p:cNvPr id="5" name="Title 4">
            <a:extLst>
              <a:ext uri="{FF2B5EF4-FFF2-40B4-BE49-F238E27FC236}">
                <a16:creationId xmlns:a16="http://schemas.microsoft.com/office/drawing/2014/main" id="{6D886A3B-DC6C-433D-A5E1-CB003C825398}"/>
              </a:ext>
            </a:extLst>
          </p:cNvPr>
          <p:cNvSpPr>
            <a:spLocks noGrp="1"/>
          </p:cNvSpPr>
          <p:nvPr>
            <p:ph type="title"/>
          </p:nvPr>
        </p:nvSpPr>
        <p:spPr>
          <a:xfrm>
            <a:off x="3569110" y="304801"/>
            <a:ext cx="8424107" cy="825910"/>
          </a:xfrm>
        </p:spPr>
        <p:txBody>
          <a:bodyPr/>
          <a:lstStyle/>
          <a:p>
            <a:r>
              <a:rPr lang="en-US" sz="4000" dirty="0"/>
              <a:t>CONCLUSION</a:t>
            </a:r>
            <a:endParaRPr lang="en-IN" sz="4000" dirty="0"/>
          </a:p>
        </p:txBody>
      </p:sp>
    </p:spTree>
    <p:extLst>
      <p:ext uri="{BB962C8B-B14F-4D97-AF65-F5344CB8AC3E}">
        <p14:creationId xmlns:p14="http://schemas.microsoft.com/office/powerpoint/2010/main" val="2589213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E3B77A4-523E-42F4-9B08-7512BA8AD8C5}"/>
              </a:ext>
            </a:extLst>
          </p:cNvPr>
          <p:cNvPicPr>
            <a:picLocks noGrp="1" noChangeAspect="1"/>
          </p:cNvPicPr>
          <p:nvPr>
            <p:ph type="pic" sz="quarter" idx="14"/>
          </p:nvPr>
        </p:nvPicPr>
        <p:blipFill>
          <a:blip r:embed="rId2"/>
          <a:srcRect t="74" b="74"/>
          <a:stretch>
            <a:fillRect/>
          </a:stretch>
        </p:blipFill>
        <p:spPr>
          <a:xfrm>
            <a:off x="0" y="0"/>
            <a:ext cx="3293806" cy="4170352"/>
          </a:xfrm>
          <a:prstGeom prst="rect">
            <a:avLst/>
          </a:prstGeom>
        </p:spPr>
      </p:pic>
      <p:sp>
        <p:nvSpPr>
          <p:cNvPr id="3" name="Slide Number Placeholder 2">
            <a:extLst>
              <a:ext uri="{FF2B5EF4-FFF2-40B4-BE49-F238E27FC236}">
                <a16:creationId xmlns:a16="http://schemas.microsoft.com/office/drawing/2014/main" id="{50C21EF2-A9C9-4046-AFC6-B8BC5BDBBAA7}"/>
              </a:ext>
            </a:extLst>
          </p:cNvPr>
          <p:cNvSpPr>
            <a:spLocks noGrp="1"/>
          </p:cNvSpPr>
          <p:nvPr>
            <p:ph type="sldNum" sz="quarter" idx="4"/>
          </p:nvPr>
        </p:nvSpPr>
        <p:spPr/>
        <p:txBody>
          <a:bodyPr/>
          <a:lstStyle/>
          <a:p>
            <a:fld id="{8C2E478F-E849-4A8C-AF1F-CBCC78A7CBFA}" type="slidenum">
              <a:rPr lang="en-US" smtClean="0"/>
              <a:t>25</a:t>
            </a:fld>
            <a:endParaRPr lang="en-US" dirty="0"/>
          </a:p>
        </p:txBody>
      </p:sp>
      <p:sp>
        <p:nvSpPr>
          <p:cNvPr id="4" name="Content Placeholder 3">
            <a:extLst>
              <a:ext uri="{FF2B5EF4-FFF2-40B4-BE49-F238E27FC236}">
                <a16:creationId xmlns:a16="http://schemas.microsoft.com/office/drawing/2014/main" id="{EA4AF77F-D8E2-411C-847B-EA3159ECFE83}"/>
              </a:ext>
            </a:extLst>
          </p:cNvPr>
          <p:cNvSpPr>
            <a:spLocks noGrp="1"/>
          </p:cNvSpPr>
          <p:nvPr>
            <p:ph idx="1"/>
          </p:nvPr>
        </p:nvSpPr>
        <p:spPr>
          <a:xfrm>
            <a:off x="3628103" y="1317524"/>
            <a:ext cx="7114143" cy="2562222"/>
          </a:xfrm>
        </p:spPr>
        <p:txBody>
          <a:bodyPr/>
          <a:lstStyle/>
          <a:p>
            <a:r>
              <a:rPr lang="en-IN" dirty="0"/>
              <a:t>[1] </a:t>
            </a:r>
            <a:r>
              <a:rPr lang="en-IN" dirty="0" err="1"/>
              <a:t>Malathi</a:t>
            </a:r>
            <a:r>
              <a:rPr lang="en-IN" dirty="0"/>
              <a:t>. A and </a:t>
            </a:r>
            <a:r>
              <a:rPr lang="en-IN" dirty="0" err="1"/>
              <a:t>Dr.</a:t>
            </a:r>
            <a:r>
              <a:rPr lang="en-IN" dirty="0"/>
              <a:t> S. Santhosh Baboo. </a:t>
            </a:r>
            <a:r>
              <a:rPr lang="en-IN" dirty="0" err="1"/>
              <a:t>Article:an</a:t>
            </a:r>
            <a:r>
              <a:rPr lang="en-IN" dirty="0"/>
              <a:t> enhanced algorithm to predict  a  future  crime  using  data  mining.   International  Journal  of Computer Applications, 21(1):1–6, May 2011. Published by Foundation of Computer Science.</a:t>
            </a:r>
          </a:p>
          <a:p>
            <a:r>
              <a:rPr lang="en-IN" dirty="0"/>
              <a:t>[2] </a:t>
            </a:r>
            <a:r>
              <a:rPr lang="en-IN" dirty="0" err="1"/>
              <a:t>Eibe</a:t>
            </a:r>
            <a:r>
              <a:rPr lang="en-IN" dirty="0"/>
              <a:t> Frank and Remco R. </a:t>
            </a:r>
            <a:r>
              <a:rPr lang="en-IN" dirty="0" err="1"/>
              <a:t>Bouckaert</a:t>
            </a:r>
            <a:r>
              <a:rPr lang="en-IN" dirty="0"/>
              <a:t>. Naive bayes for text classification with   unbalanced   classes.   In   Proceedings   of   the   10th   European Conference  on  Principle   and   Practice   of  Knowledge  Discovery  in Databases,   PKDD’06,   pages   503–510,   Berlin,   Heidelberg,   2006. Springer-Verlag.</a:t>
            </a:r>
          </a:p>
          <a:p>
            <a:r>
              <a:rPr lang="en-IN" dirty="0"/>
              <a:t>[3] Ralf  Hartmut   </a:t>
            </a:r>
            <a:r>
              <a:rPr lang="en-IN" dirty="0" err="1"/>
              <a:t>Güting</a:t>
            </a:r>
            <a:r>
              <a:rPr lang="en-IN" dirty="0"/>
              <a:t>.  </a:t>
            </a:r>
            <a:r>
              <a:rPr lang="en-IN" dirty="0" err="1"/>
              <a:t>Graphdb</a:t>
            </a:r>
            <a:r>
              <a:rPr lang="en-IN" dirty="0"/>
              <a:t>:  </a:t>
            </a:r>
            <a:r>
              <a:rPr lang="en-IN" dirty="0" err="1"/>
              <a:t>Modeling</a:t>
            </a:r>
            <a:r>
              <a:rPr lang="en-IN" dirty="0"/>
              <a:t>   and   querying  graphs  in databases. In Proceedings of the  20th International Conference on Very Large Data Bases, VLDB ’94, pages 297–308, San Francisco, CA, USA, 1994. Morgan Kaufmann Publishers Inc</a:t>
            </a:r>
          </a:p>
          <a:p>
            <a:pPr marL="0" indent="0">
              <a:buNone/>
            </a:pPr>
            <a:endParaRPr lang="en-IN" dirty="0"/>
          </a:p>
        </p:txBody>
      </p:sp>
      <p:sp>
        <p:nvSpPr>
          <p:cNvPr id="5" name="Title 4">
            <a:extLst>
              <a:ext uri="{FF2B5EF4-FFF2-40B4-BE49-F238E27FC236}">
                <a16:creationId xmlns:a16="http://schemas.microsoft.com/office/drawing/2014/main" id="{BD8E80DA-8D82-4771-B772-68EFA2492893}"/>
              </a:ext>
            </a:extLst>
          </p:cNvPr>
          <p:cNvSpPr>
            <a:spLocks noGrp="1"/>
          </p:cNvSpPr>
          <p:nvPr>
            <p:ph type="title"/>
          </p:nvPr>
        </p:nvSpPr>
        <p:spPr>
          <a:xfrm>
            <a:off x="3441290" y="265471"/>
            <a:ext cx="8551927" cy="816077"/>
          </a:xfrm>
        </p:spPr>
        <p:txBody>
          <a:bodyPr/>
          <a:lstStyle/>
          <a:p>
            <a:r>
              <a:rPr lang="en-US" sz="4000" dirty="0"/>
              <a:t>REFERENCES</a:t>
            </a:r>
            <a:endParaRPr lang="en-IN" sz="4000" dirty="0"/>
          </a:p>
        </p:txBody>
      </p:sp>
    </p:spTree>
    <p:extLst>
      <p:ext uri="{BB962C8B-B14F-4D97-AF65-F5344CB8AC3E}">
        <p14:creationId xmlns:p14="http://schemas.microsoft.com/office/powerpoint/2010/main" val="3246063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DB99C7F-6F03-4033-9912-321A1B5F482D}"/>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t="22" b="22"/>
          <a:stretch>
            <a:fillRect/>
          </a:stretch>
        </p:blipFill>
        <p:spPr>
          <a:xfrm>
            <a:off x="0" y="0"/>
            <a:ext cx="3313471" cy="4195251"/>
          </a:xfrm>
          <a:prstGeom prst="rect">
            <a:avLst/>
          </a:prstGeom>
        </p:spPr>
      </p:pic>
      <p:sp>
        <p:nvSpPr>
          <p:cNvPr id="3" name="Slide Number Placeholder 2">
            <a:extLst>
              <a:ext uri="{FF2B5EF4-FFF2-40B4-BE49-F238E27FC236}">
                <a16:creationId xmlns:a16="http://schemas.microsoft.com/office/drawing/2014/main" id="{A3CE2D78-1E96-460D-BBA5-4E388153DE73}"/>
              </a:ext>
            </a:extLst>
          </p:cNvPr>
          <p:cNvSpPr>
            <a:spLocks noGrp="1"/>
          </p:cNvSpPr>
          <p:nvPr>
            <p:ph type="sldNum" sz="quarter" idx="4"/>
          </p:nvPr>
        </p:nvSpPr>
        <p:spPr/>
        <p:txBody>
          <a:bodyPr/>
          <a:lstStyle/>
          <a:p>
            <a:fld id="{8C2E478F-E849-4A8C-AF1F-CBCC78A7CBFA}" type="slidenum">
              <a:rPr lang="en-US" smtClean="0"/>
              <a:t>26</a:t>
            </a:fld>
            <a:endParaRPr lang="en-US" dirty="0"/>
          </a:p>
        </p:txBody>
      </p:sp>
      <p:sp>
        <p:nvSpPr>
          <p:cNvPr id="4" name="Content Placeholder 3">
            <a:extLst>
              <a:ext uri="{FF2B5EF4-FFF2-40B4-BE49-F238E27FC236}">
                <a16:creationId xmlns:a16="http://schemas.microsoft.com/office/drawing/2014/main" id="{584F7FBC-AC16-4772-9DFC-D94D115303A1}"/>
              </a:ext>
            </a:extLst>
          </p:cNvPr>
          <p:cNvSpPr>
            <a:spLocks noGrp="1"/>
          </p:cNvSpPr>
          <p:nvPr>
            <p:ph idx="1"/>
          </p:nvPr>
        </p:nvSpPr>
        <p:spPr>
          <a:xfrm>
            <a:off x="3451123" y="1091382"/>
            <a:ext cx="7291123" cy="2788364"/>
          </a:xfrm>
        </p:spPr>
        <p:txBody>
          <a:bodyPr/>
          <a:lstStyle/>
          <a:p>
            <a:r>
              <a:rPr lang="en-IN" dirty="0"/>
              <a:t>[4] </a:t>
            </a:r>
            <a:r>
              <a:rPr lang="en-IN" dirty="0" err="1"/>
              <a:t>Lior</a:t>
            </a:r>
            <a:r>
              <a:rPr lang="en-IN" dirty="0"/>
              <a:t>  </a:t>
            </a:r>
            <a:r>
              <a:rPr lang="en-IN" dirty="0" err="1"/>
              <a:t>Rokach</a:t>
            </a:r>
            <a:r>
              <a:rPr lang="en-IN" dirty="0"/>
              <a:t>  and  Oded  </a:t>
            </a:r>
            <a:r>
              <a:rPr lang="en-IN" dirty="0" err="1"/>
              <a:t>Maimon</a:t>
            </a:r>
            <a:r>
              <a:rPr lang="en-IN" dirty="0"/>
              <a:t>.  Decision  trees.  In  Oded  </a:t>
            </a:r>
            <a:r>
              <a:rPr lang="en-IN" dirty="0" err="1"/>
              <a:t>Maimon</a:t>
            </a:r>
            <a:r>
              <a:rPr lang="en-IN" dirty="0"/>
              <a:t>  and </a:t>
            </a:r>
            <a:r>
              <a:rPr lang="en-IN" dirty="0" err="1"/>
              <a:t>Lior</a:t>
            </a:r>
            <a:r>
              <a:rPr lang="en-IN" dirty="0"/>
              <a:t>  </a:t>
            </a:r>
            <a:r>
              <a:rPr lang="en-IN" dirty="0" err="1"/>
              <a:t>Rokach</a:t>
            </a:r>
            <a:r>
              <a:rPr lang="en-IN" dirty="0"/>
              <a:t>,  editors,  The  Data  Mining  and  Knowledge  Discovery Handbook, pages 165–192. Springer, 2005.</a:t>
            </a:r>
          </a:p>
          <a:p>
            <a:r>
              <a:rPr lang="en-IN" dirty="0"/>
              <a:t>[5] Tong Wang, Cynthia Rudin, Daniel Wagner, and Rich </a:t>
            </a:r>
            <a:r>
              <a:rPr lang="en-IN" dirty="0" err="1"/>
              <a:t>Sevieri</a:t>
            </a:r>
            <a:r>
              <a:rPr lang="en-IN" dirty="0"/>
              <a:t>. Detecting patterns  of  crime  with  series  finder.  In  Proceedings  of  the  European Conference   on   Machine   Learning   and   Principles   and   Practice   of Knowledge Discovery in Databases (ECMLPKDD 2013), 2013. </a:t>
            </a:r>
          </a:p>
          <a:p>
            <a:r>
              <a:rPr lang="en-IN" dirty="0"/>
              <a:t>[6] R. Sanjana, H. S. S, and S. Sruthi, ‘Big Data Approach for  Crime  Classification  and  Visualization  Using  Crime Dataset’, Int. J. </a:t>
            </a:r>
            <a:r>
              <a:rPr lang="en-IN" dirty="0" err="1"/>
              <a:t>Innov</a:t>
            </a:r>
            <a:r>
              <a:rPr lang="en-IN" dirty="0"/>
              <a:t>. Res. Sci. Eng. Technol., vol. 7, no. 2, pp. 25–29, 2018. </a:t>
            </a:r>
          </a:p>
          <a:p>
            <a:r>
              <a:rPr lang="en-IN" dirty="0"/>
              <a:t>[7] A. Jain and V. Bhatnagar, ‘Crime Data Analysis Using Pig with Hadoop’, Procedia  </a:t>
            </a:r>
            <a:r>
              <a:rPr lang="en-IN" dirty="0" err="1"/>
              <a:t>Comput</a:t>
            </a:r>
            <a:r>
              <a:rPr lang="en-IN" dirty="0"/>
              <a:t>.  Sci.,  vol.  78,  no. December 2015, pp. 571–578, 2016. </a:t>
            </a:r>
          </a:p>
          <a:p>
            <a:endParaRPr lang="en-IN" dirty="0"/>
          </a:p>
        </p:txBody>
      </p:sp>
      <p:sp>
        <p:nvSpPr>
          <p:cNvPr id="5" name="Title 4">
            <a:extLst>
              <a:ext uri="{FF2B5EF4-FFF2-40B4-BE49-F238E27FC236}">
                <a16:creationId xmlns:a16="http://schemas.microsoft.com/office/drawing/2014/main" id="{43080008-7005-430B-A9A2-2F001C33604C}"/>
              </a:ext>
            </a:extLst>
          </p:cNvPr>
          <p:cNvSpPr>
            <a:spLocks noGrp="1"/>
          </p:cNvSpPr>
          <p:nvPr>
            <p:ph type="title"/>
          </p:nvPr>
        </p:nvSpPr>
        <p:spPr>
          <a:xfrm>
            <a:off x="3451123" y="117987"/>
            <a:ext cx="8542094" cy="757084"/>
          </a:xfrm>
        </p:spPr>
        <p:txBody>
          <a:bodyPr/>
          <a:lstStyle/>
          <a:p>
            <a:r>
              <a:rPr lang="en-US" sz="4000" dirty="0"/>
              <a:t>References</a:t>
            </a:r>
            <a:endParaRPr lang="en-IN" sz="4000" dirty="0"/>
          </a:p>
        </p:txBody>
      </p:sp>
    </p:spTree>
    <p:extLst>
      <p:ext uri="{BB962C8B-B14F-4D97-AF65-F5344CB8AC3E}">
        <p14:creationId xmlns:p14="http://schemas.microsoft.com/office/powerpoint/2010/main" val="4037956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duotone>
              <a:prstClr val="black"/>
              <a:schemeClr val="accent2">
                <a:tint val="45000"/>
                <a:satMod val="400000"/>
              </a:schemeClr>
            </a:duotone>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1" y="-2666999"/>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3187055"/>
            <a:ext cx="10787270" cy="830649"/>
          </a:xfrm>
        </p:spPr>
        <p:txBody>
          <a:bodyPr>
            <a:noAutofit/>
          </a:bodyPr>
          <a:lstStyle/>
          <a:p>
            <a:r>
              <a:rPr lang="en-US" sz="6600" spc="300" dirty="0"/>
              <a:t>THANK YOU</a:t>
            </a:r>
          </a:p>
        </p:txBody>
      </p:sp>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endParaRPr lang="en-US" dirty="0"/>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p:txBody>
          <a:bodyPr/>
          <a:lstStyle/>
          <a:p>
            <a:endParaRPr lang="en-US" dirty="0"/>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endParaRPr lang="en-US" dirty="0"/>
          </a:p>
        </p:txBody>
      </p:sp>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p:txBody>
          <a:bodyPr/>
          <a:lstStyle/>
          <a:p>
            <a:endParaRPr lang="en-US" dirty="0"/>
          </a:p>
        </p:txBody>
      </p:sp>
      <p:sp>
        <p:nvSpPr>
          <p:cNvPr id="4" name="Online Image Placeholder 3">
            <a:extLst>
              <a:ext uri="{FF2B5EF4-FFF2-40B4-BE49-F238E27FC236}">
                <a16:creationId xmlns:a16="http://schemas.microsoft.com/office/drawing/2014/main" id="{88747283-5593-4A57-8FCC-A130B2A4B9D6}"/>
              </a:ext>
            </a:extLst>
          </p:cNvPr>
          <p:cNvSpPr>
            <a:spLocks noGrp="1"/>
          </p:cNvSpPr>
          <p:nvPr>
            <p:ph type="clipArt" sz="quarter" idx="20"/>
          </p:nvPr>
        </p:nvSpPr>
        <p:spPr/>
      </p:sp>
      <p:sp>
        <p:nvSpPr>
          <p:cNvPr id="7" name="Online Image Placeholder 6">
            <a:extLst>
              <a:ext uri="{FF2B5EF4-FFF2-40B4-BE49-F238E27FC236}">
                <a16:creationId xmlns:a16="http://schemas.microsoft.com/office/drawing/2014/main" id="{F944A954-276F-4878-9832-B036C3859ADB}"/>
              </a:ext>
            </a:extLst>
          </p:cNvPr>
          <p:cNvSpPr>
            <a:spLocks noGrp="1"/>
          </p:cNvSpPr>
          <p:nvPr>
            <p:ph type="clipArt" sz="quarter" idx="21"/>
          </p:nvPr>
        </p:nvSpPr>
        <p:spPr/>
      </p:sp>
      <p:sp>
        <p:nvSpPr>
          <p:cNvPr id="13" name="Online Image Placeholder 12">
            <a:extLst>
              <a:ext uri="{FF2B5EF4-FFF2-40B4-BE49-F238E27FC236}">
                <a16:creationId xmlns:a16="http://schemas.microsoft.com/office/drawing/2014/main" id="{46B58BED-83A9-443D-BE90-1867BFF2E2ED}"/>
              </a:ext>
            </a:extLst>
          </p:cNvPr>
          <p:cNvSpPr>
            <a:spLocks noGrp="1"/>
          </p:cNvSpPr>
          <p:nvPr>
            <p:ph type="clipArt" sz="quarter" idx="19"/>
          </p:nvPr>
        </p:nvSpPr>
        <p:spPr/>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673214" y="612037"/>
            <a:ext cx="6320004" cy="884238"/>
          </a:xfrm>
        </p:spPr>
        <p:txBody>
          <a:bodyPr/>
          <a:lstStyle/>
          <a:p>
            <a:r>
              <a:rPr lang="en-US" dirty="0"/>
              <a:t>INTRODUCTION</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duotone>
              <a:schemeClr val="accent4">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7" r="23617"/>
          <a:stretch/>
        </p:blipFill>
        <p:spPr>
          <a:xfrm>
            <a:off x="0" y="-13504"/>
            <a:ext cx="5416550" cy="6846932"/>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5781368" y="1546138"/>
            <a:ext cx="3461691" cy="464871"/>
          </a:xfrm>
        </p:spPr>
        <p:txBody>
          <a:bodyPr/>
          <a:lstStyle/>
          <a:p>
            <a:r>
              <a:rPr lang="en-US" dirty="0"/>
              <a:t>CRIME DATA ANALYSIS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81368" y="2330245"/>
            <a:ext cx="6076335" cy="3915717"/>
          </a:xfrm>
        </p:spPr>
        <p:txBody>
          <a:bodyPr>
            <a:normAutofit/>
          </a:bodyPr>
          <a:lstStyle/>
          <a:p>
            <a:pPr marL="0" indent="0" algn="just">
              <a:buNone/>
            </a:pPr>
            <a:r>
              <a:rPr lang="en-IN" sz="1800" dirty="0">
                <a:effectLst/>
                <a:ea typeface="Calibri" panose="020F0502020204030204" pitchFamily="34" charset="0"/>
                <a:cs typeface="Times New Roman" panose="02020603050405020304" pitchFamily="18" charset="0"/>
              </a:rPr>
              <a:t>Crime analysis and prevention is a systematic approach for identifying and analysing patterns and trends in crime. Our system can predict regions which have high probability for crime occurrence and can visualize crime prone areas. With the increasing advent of computerized systems, crime data analysts can help the Law enforcement officers to speed up the process of solving crimes. </a:t>
            </a:r>
          </a:p>
          <a:p>
            <a:pPr marL="0" indent="0">
              <a:buNone/>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254682" y="365622"/>
            <a:ext cx="5251450" cy="679523"/>
          </a:xfrm>
        </p:spPr>
        <p:txBody>
          <a:bodyPr>
            <a:normAutofit fontScale="90000"/>
          </a:bodyPr>
          <a:lstStyle/>
          <a:p>
            <a:r>
              <a:rPr lang="en-US" sz="4000" dirty="0"/>
              <a:t>objectives</a:t>
            </a:r>
          </a:p>
        </p:txBody>
      </p:sp>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a:xfrm>
            <a:off x="-845574" y="-34494"/>
            <a:ext cx="4784528" cy="6867922"/>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4361866" y="1045145"/>
            <a:ext cx="7006588" cy="502301"/>
          </a:xfrm>
        </p:spPr>
        <p:txBody>
          <a:bodyPr/>
          <a:lstStyle/>
          <a:p>
            <a:r>
              <a:rPr lang="en-US" dirty="0"/>
              <a:t>The objective of this project is: </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12" name="TextBox 11">
            <a:extLst>
              <a:ext uri="{FF2B5EF4-FFF2-40B4-BE49-F238E27FC236}">
                <a16:creationId xmlns:a16="http://schemas.microsoft.com/office/drawing/2014/main" id="{76AD1C16-737B-4D57-8F4B-B569F7B37654}"/>
              </a:ext>
            </a:extLst>
          </p:cNvPr>
          <p:cNvSpPr txBox="1"/>
          <p:nvPr/>
        </p:nvSpPr>
        <p:spPr>
          <a:xfrm>
            <a:off x="5653548" y="2595716"/>
            <a:ext cx="285136" cy="369332"/>
          </a:xfrm>
          <a:prstGeom prst="rect">
            <a:avLst/>
          </a:prstGeom>
          <a:noFill/>
        </p:spPr>
        <p:txBody>
          <a:bodyPr wrap="square" rtlCol="0">
            <a:spAutoFit/>
          </a:bodyPr>
          <a:lstStyle/>
          <a:p>
            <a:endParaRPr lang="en-IN" dirty="0"/>
          </a:p>
        </p:txBody>
      </p:sp>
      <p:sp>
        <p:nvSpPr>
          <p:cNvPr id="20" name="TextBox 19">
            <a:extLst>
              <a:ext uri="{FF2B5EF4-FFF2-40B4-BE49-F238E27FC236}">
                <a16:creationId xmlns:a16="http://schemas.microsoft.com/office/drawing/2014/main" id="{84F949D2-0A1C-47D9-8FD4-3E82ED00657B}"/>
              </a:ext>
            </a:extLst>
          </p:cNvPr>
          <p:cNvSpPr txBox="1"/>
          <p:nvPr/>
        </p:nvSpPr>
        <p:spPr>
          <a:xfrm>
            <a:off x="4361865" y="1884306"/>
            <a:ext cx="6892289" cy="3931910"/>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To identify the nature of crime and the crime prevention process to extracting named entities from narrative reports.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To explore and choose among the various data mining software that support clustering and association rule mining technique to experiment with crime records.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To build and train as well as test the performance of the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To interpret and analyse the results of the model that how strong is the model to extract crime data patterns.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To compare the clustering and association rules data mining techniques and select the one which performs the best results.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To compare our proposed model with some recent working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Finally, to forward recommendations based on the findings of the study.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2664069" y="438259"/>
            <a:ext cx="7025054" cy="590685"/>
          </a:xfrm>
        </p:spPr>
        <p:txBody>
          <a:bodyPr>
            <a:normAutofit/>
          </a:bodyPr>
          <a:lstStyle/>
          <a:p>
            <a:r>
              <a:rPr lang="en-US" dirty="0"/>
              <a:t>THEORY &amp; DISCUSSION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258529" y="1028945"/>
            <a:ext cx="9425218" cy="2651443"/>
          </a:xfrm>
        </p:spPr>
        <p:txBody>
          <a:bodyPr/>
          <a:lstStyle/>
          <a:p>
            <a:r>
              <a:rPr lang="en-US" sz="4000" dirty="0"/>
              <a:t>Data Mining, what is it?</a:t>
            </a:r>
          </a:p>
          <a:p>
            <a:pPr marL="457200" indent="-457200" algn="just">
              <a:buFont typeface="Wingdings" panose="05000000000000000000" pitchFamily="2" charset="2"/>
              <a:buChar char="q"/>
            </a:pPr>
            <a:r>
              <a:rPr lang="en-US" sz="2800" dirty="0"/>
              <a:t>Generally, data mining (sometimes called data or knowledge discovery) is the process of analyzing data from different perspectives and summarizing it into useful information, that can be used to increase revenue, cuts costs, or both. </a:t>
            </a:r>
          </a:p>
          <a:p>
            <a:pPr marL="457200" indent="-457200" algn="just">
              <a:buFont typeface="Wingdings" panose="05000000000000000000" pitchFamily="2" charset="2"/>
              <a:buChar char="q"/>
            </a:pPr>
            <a:r>
              <a:rPr lang="en-US" sz="2800" dirty="0"/>
              <a:t>Data mining software is one of a number of analytical tools for analyzing data.</a:t>
            </a:r>
          </a:p>
        </p:txBody>
      </p:sp>
    </p:spTree>
    <p:extLst>
      <p:ext uri="{BB962C8B-B14F-4D97-AF65-F5344CB8AC3E}">
        <p14:creationId xmlns:p14="http://schemas.microsoft.com/office/powerpoint/2010/main" val="83977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6058412" y="502777"/>
            <a:ext cx="6088627" cy="573989"/>
          </a:xfrm>
        </p:spPr>
        <p:txBody>
          <a:bodyPr/>
          <a:lstStyle/>
          <a:p>
            <a:r>
              <a:rPr lang="en-IN" dirty="0"/>
              <a:t>Application and Trends</a:t>
            </a: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6394451" y="1263841"/>
            <a:ext cx="5416550" cy="4636392"/>
          </a:xfrm>
        </p:spPr>
        <p:txBody>
          <a:bodyPr>
            <a:normAutofit/>
          </a:bodyPr>
          <a:lstStyle/>
          <a:p>
            <a:pPr>
              <a:buFont typeface="Wingdings" panose="05000000000000000000" pitchFamily="2" charset="2"/>
              <a:buChar char="ü"/>
            </a:pPr>
            <a:r>
              <a:rPr lang="en-IN" sz="2400" dirty="0"/>
              <a:t> Financial Data Analysis </a:t>
            </a:r>
          </a:p>
          <a:p>
            <a:pPr>
              <a:buFont typeface="Wingdings" panose="05000000000000000000" pitchFamily="2" charset="2"/>
              <a:buChar char="ü"/>
            </a:pPr>
            <a:r>
              <a:rPr lang="en-IN" sz="2400" dirty="0"/>
              <a:t> Retail Industry </a:t>
            </a:r>
          </a:p>
          <a:p>
            <a:pPr>
              <a:buFont typeface="Wingdings" panose="05000000000000000000" pitchFamily="2" charset="2"/>
              <a:buChar char="ü"/>
            </a:pPr>
            <a:r>
              <a:rPr lang="en-IN" sz="2400" dirty="0"/>
              <a:t> Telecommunication Industry </a:t>
            </a:r>
          </a:p>
          <a:p>
            <a:pPr>
              <a:buFont typeface="Wingdings" panose="05000000000000000000" pitchFamily="2" charset="2"/>
              <a:buChar char="ü"/>
            </a:pPr>
            <a:r>
              <a:rPr lang="en-IN" sz="2400" dirty="0"/>
              <a:t> Biological Data Analysis </a:t>
            </a:r>
          </a:p>
          <a:p>
            <a:pPr>
              <a:buFont typeface="Wingdings" panose="05000000000000000000" pitchFamily="2" charset="2"/>
              <a:buChar char="ü"/>
            </a:pPr>
            <a:r>
              <a:rPr lang="en-IN" sz="2400" dirty="0"/>
              <a:t> Other Scientific Applications </a:t>
            </a:r>
          </a:p>
          <a:p>
            <a:pPr>
              <a:buFont typeface="Wingdings" panose="05000000000000000000" pitchFamily="2" charset="2"/>
              <a:buChar char="ü"/>
            </a:pPr>
            <a:r>
              <a:rPr lang="en-IN" sz="2400" dirty="0"/>
              <a:t> Intrusion Detection</a:t>
            </a:r>
            <a:endParaRPr lang="en-US" sz="2400" dirty="0"/>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23" name="Picture Placeholder 4" descr="table with various people working on their laptops">
            <a:extLst>
              <a:ext uri="{FF2B5EF4-FFF2-40B4-BE49-F238E27FC236}">
                <a16:creationId xmlns:a16="http://schemas.microsoft.com/office/drawing/2014/main" id="{534A214A-5486-44C5-9E38-E232D0E8F64C}"/>
              </a:ext>
            </a:extLst>
          </p:cNvPr>
          <p:cNvPicPr>
            <a:picLocks noGrp="1" noChangeAspect="1"/>
          </p:cNvPicPr>
          <p:nvPr>
            <p:ph type="pic" sz="quarter" idx="14"/>
          </p:nvPr>
        </p:nvPicPr>
        <p:blipFill rotWithShape="1">
          <a:blip r:embed="rId3" cstate="email">
            <a:duotone>
              <a:prstClr val="black"/>
              <a:schemeClr val="accent2">
                <a:tint val="45000"/>
                <a:satMod val="400000"/>
              </a:schemeClr>
            </a:duotone>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a:ext>
            </a:extLst>
          </a:blip>
          <a:srcRect l="23617" r="23617"/>
          <a:stretch/>
        </p:blipFill>
        <p:spPr>
          <a:xfrm>
            <a:off x="0" y="-13504"/>
            <a:ext cx="5416550" cy="6846932"/>
          </a:xfrm>
          <a:noFill/>
        </p:spPr>
      </p:pic>
    </p:spTree>
    <p:extLst>
      <p:ext uri="{BB962C8B-B14F-4D97-AF65-F5344CB8AC3E}">
        <p14:creationId xmlns:p14="http://schemas.microsoft.com/office/powerpoint/2010/main" val="2720361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2262871"/>
            <a:ext cx="5369169" cy="2036567"/>
          </a:xfrm>
        </p:spPr>
        <p:txBody>
          <a:bodyPr>
            <a:normAutofit fontScale="90000"/>
          </a:bodyPr>
          <a:lstStyle/>
          <a:p>
            <a:r>
              <a:rPr lang="en-US" dirty="0"/>
              <a:t>Crime data analysis using data mining</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l="20370" r="20370"/>
          <a:stretch/>
        </p:blipFill>
        <p:spPr>
          <a:xfrm>
            <a:off x="0" y="-34494"/>
            <a:ext cx="6096000" cy="6867922"/>
          </a:xfrm>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46307" y="1493383"/>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a:xfrm>
            <a:off x="546307" y="498836"/>
            <a:ext cx="11002962" cy="823913"/>
          </a:xfrm>
        </p:spPr>
        <p:txBody>
          <a:bodyPr>
            <a:normAutofit/>
          </a:bodyPr>
          <a:lstStyle/>
          <a:p>
            <a:r>
              <a:rPr lang="en-IN" sz="3600" dirty="0">
                <a:effectLst/>
                <a:latin typeface="+mn-lt"/>
                <a:ea typeface="Calibri" panose="020F0502020204030204" pitchFamily="34" charset="0"/>
                <a:cs typeface="Times New Roman" panose="02020603050405020304" pitchFamily="18" charset="0"/>
              </a:rPr>
              <a:t>Why Analyse Crime?</a:t>
            </a:r>
            <a:endParaRPr lang="en-US" sz="4800" dirty="0"/>
          </a:p>
        </p:txBody>
      </p:sp>
      <p:graphicFrame>
        <p:nvGraphicFramePr>
          <p:cNvPr id="7" name="Table 7">
            <a:extLst>
              <a:ext uri="{FF2B5EF4-FFF2-40B4-BE49-F238E27FC236}">
                <a16:creationId xmlns:a16="http://schemas.microsoft.com/office/drawing/2014/main" id="{B1897641-C811-4117-B9B9-5EE41B5A3203}"/>
              </a:ext>
            </a:extLst>
          </p:cNvPr>
          <p:cNvGraphicFramePr>
            <a:graphicFrameLocks noGrp="1"/>
          </p:cNvGraphicFramePr>
          <p:nvPr>
            <p:extLst>
              <p:ext uri="{D42A27DB-BD31-4B8C-83A1-F6EECF244321}">
                <p14:modId xmlns:p14="http://schemas.microsoft.com/office/powerpoint/2010/main" val="2838135684"/>
              </p:ext>
            </p:extLst>
          </p:nvPr>
        </p:nvGraphicFramePr>
        <p:xfrm>
          <a:off x="422221" y="212832"/>
          <a:ext cx="2499360" cy="1109917"/>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711439747"/>
                    </a:ext>
                  </a:extLst>
                </a:gridCol>
                <a:gridCol w="208280">
                  <a:extLst>
                    <a:ext uri="{9D8B030D-6E8A-4147-A177-3AD203B41FA5}">
                      <a16:colId xmlns:a16="http://schemas.microsoft.com/office/drawing/2014/main" val="3789717619"/>
                    </a:ext>
                  </a:extLst>
                </a:gridCol>
                <a:gridCol w="208280">
                  <a:extLst>
                    <a:ext uri="{9D8B030D-6E8A-4147-A177-3AD203B41FA5}">
                      <a16:colId xmlns:a16="http://schemas.microsoft.com/office/drawing/2014/main" val="2607839798"/>
                    </a:ext>
                  </a:extLst>
                </a:gridCol>
                <a:gridCol w="208280">
                  <a:extLst>
                    <a:ext uri="{9D8B030D-6E8A-4147-A177-3AD203B41FA5}">
                      <a16:colId xmlns:a16="http://schemas.microsoft.com/office/drawing/2014/main" val="1769144258"/>
                    </a:ext>
                  </a:extLst>
                </a:gridCol>
                <a:gridCol w="208280">
                  <a:extLst>
                    <a:ext uri="{9D8B030D-6E8A-4147-A177-3AD203B41FA5}">
                      <a16:colId xmlns:a16="http://schemas.microsoft.com/office/drawing/2014/main" val="1537907298"/>
                    </a:ext>
                  </a:extLst>
                </a:gridCol>
                <a:gridCol w="208280">
                  <a:extLst>
                    <a:ext uri="{9D8B030D-6E8A-4147-A177-3AD203B41FA5}">
                      <a16:colId xmlns:a16="http://schemas.microsoft.com/office/drawing/2014/main" val="1920672763"/>
                    </a:ext>
                  </a:extLst>
                </a:gridCol>
                <a:gridCol w="208280">
                  <a:extLst>
                    <a:ext uri="{9D8B030D-6E8A-4147-A177-3AD203B41FA5}">
                      <a16:colId xmlns:a16="http://schemas.microsoft.com/office/drawing/2014/main" val="1217148694"/>
                    </a:ext>
                  </a:extLst>
                </a:gridCol>
                <a:gridCol w="208280">
                  <a:extLst>
                    <a:ext uri="{9D8B030D-6E8A-4147-A177-3AD203B41FA5}">
                      <a16:colId xmlns:a16="http://schemas.microsoft.com/office/drawing/2014/main" val="247395267"/>
                    </a:ext>
                  </a:extLst>
                </a:gridCol>
                <a:gridCol w="208280">
                  <a:extLst>
                    <a:ext uri="{9D8B030D-6E8A-4147-A177-3AD203B41FA5}">
                      <a16:colId xmlns:a16="http://schemas.microsoft.com/office/drawing/2014/main" val="1231269635"/>
                    </a:ext>
                  </a:extLst>
                </a:gridCol>
                <a:gridCol w="208280">
                  <a:extLst>
                    <a:ext uri="{9D8B030D-6E8A-4147-A177-3AD203B41FA5}">
                      <a16:colId xmlns:a16="http://schemas.microsoft.com/office/drawing/2014/main" val="3587985154"/>
                    </a:ext>
                  </a:extLst>
                </a:gridCol>
                <a:gridCol w="208280">
                  <a:extLst>
                    <a:ext uri="{9D8B030D-6E8A-4147-A177-3AD203B41FA5}">
                      <a16:colId xmlns:a16="http://schemas.microsoft.com/office/drawing/2014/main" val="3023193756"/>
                    </a:ext>
                  </a:extLst>
                </a:gridCol>
                <a:gridCol w="208280">
                  <a:extLst>
                    <a:ext uri="{9D8B030D-6E8A-4147-A177-3AD203B41FA5}">
                      <a16:colId xmlns:a16="http://schemas.microsoft.com/office/drawing/2014/main" val="1420336204"/>
                    </a:ext>
                  </a:extLst>
                </a:gridCol>
              </a:tblGrid>
              <a:tr h="183811">
                <a:tc gridSpan="3">
                  <a:txBody>
                    <a:bodyPr/>
                    <a:lstStyle/>
                    <a:p>
                      <a:pPr algn="ctr"/>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endParaRPr lang="en-US"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5291448"/>
                  </a:ext>
                </a:extLst>
              </a:tr>
              <a:tr h="183811">
                <a:tc>
                  <a:txBody>
                    <a:bodyPr/>
                    <a:lstStyle/>
                    <a:p>
                      <a:pPr algn="ctr"/>
                      <a:endParaRPr lang="en-US" sz="1800" spc="300" dirty="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spc="300" dirty="0">
                        <a:solidFill>
                          <a:schemeClr val="tx1"/>
                        </a:solidFill>
                      </a:endParaRP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9761096"/>
                  </a:ext>
                </a:extLst>
              </a:tr>
              <a:tr h="190162">
                <a:tc gridSpan="3">
                  <a:txBody>
                    <a:bodyPr/>
                    <a:lstStyle/>
                    <a:p>
                      <a:pPr algn="ctr">
                        <a:lnSpc>
                          <a:spcPct val="150000"/>
                        </a:lnSpc>
                      </a:pPr>
                      <a:endParaRPr lang="en-US" sz="1400" dirty="0">
                        <a:solidFill>
                          <a:schemeClr val="tx1"/>
                        </a:solidFill>
                        <a:cs typeface="Biome Light" panose="020B0303030204020804" pitchFamily="34" charset="0"/>
                      </a:endParaRPr>
                    </a:p>
                  </a:txBody>
                  <a:tcPr anchor="ctr">
                    <a:lnL w="12700" cmpd="sng">
                      <a:noFill/>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0372063"/>
                  </a:ext>
                </a:extLst>
              </a:tr>
            </a:tbl>
          </a:graphicData>
        </a:graphic>
      </p:graphicFrame>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8</a:t>
            </a:fld>
            <a:endParaRPr lang="en-US" dirty="0"/>
          </a:p>
        </p:txBody>
      </p:sp>
      <p:sp>
        <p:nvSpPr>
          <p:cNvPr id="10" name="TextBox 9">
            <a:extLst>
              <a:ext uri="{FF2B5EF4-FFF2-40B4-BE49-F238E27FC236}">
                <a16:creationId xmlns:a16="http://schemas.microsoft.com/office/drawing/2014/main" id="{F13751B4-E270-4965-B1C5-33AB034BA746}"/>
              </a:ext>
            </a:extLst>
          </p:cNvPr>
          <p:cNvSpPr txBox="1"/>
          <p:nvPr/>
        </p:nvSpPr>
        <p:spPr>
          <a:xfrm>
            <a:off x="3048000" y="2969793"/>
            <a:ext cx="6096000" cy="646331"/>
          </a:xfrm>
          <a:prstGeom prst="rect">
            <a:avLst/>
          </a:prstGeom>
          <a:noFill/>
        </p:spPr>
        <p:txBody>
          <a:bodyPr wrap="square">
            <a:spAutoFit/>
          </a:bodyPr>
          <a:lstStyle/>
          <a:p>
            <a:endParaRPr lang="en-US" dirty="0"/>
          </a:p>
          <a:p>
            <a:endParaRPr lang="en-IN" dirty="0"/>
          </a:p>
        </p:txBody>
      </p:sp>
      <p:sp>
        <p:nvSpPr>
          <p:cNvPr id="11" name="TextBox 10">
            <a:extLst>
              <a:ext uri="{FF2B5EF4-FFF2-40B4-BE49-F238E27FC236}">
                <a16:creationId xmlns:a16="http://schemas.microsoft.com/office/drawing/2014/main" id="{34373C01-E07D-43D0-B7FF-4A5CEC85DDCE}"/>
              </a:ext>
            </a:extLst>
          </p:cNvPr>
          <p:cNvSpPr txBox="1"/>
          <p:nvPr/>
        </p:nvSpPr>
        <p:spPr>
          <a:xfrm>
            <a:off x="2313987" y="2410190"/>
            <a:ext cx="7467600" cy="3699090"/>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r>
              <a:rPr lang="en-IN" sz="2200" dirty="0">
                <a:effectLst/>
                <a:ea typeface="Calibri" panose="020F0502020204030204" pitchFamily="34" charset="0"/>
                <a:cs typeface="Times New Roman" panose="02020603050405020304" pitchFamily="18" charset="0"/>
              </a:rPr>
              <a:t>Analyse crime to inform law enforcers about general and specific crime trends, patterns, and series in an ongoing, timely manner.</a:t>
            </a:r>
          </a:p>
          <a:p>
            <a:pPr lvl="0" algn="just">
              <a:lnSpc>
                <a:spcPct val="107000"/>
              </a:lnSpc>
            </a:pPr>
            <a:endParaRPr lang="en-IN" sz="2200" dirty="0">
              <a:effectLst/>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sz="2200" dirty="0">
                <a:effectLst/>
                <a:ea typeface="Calibri" panose="020F0502020204030204" pitchFamily="34" charset="0"/>
                <a:cs typeface="Times New Roman" panose="02020603050405020304" pitchFamily="18" charset="0"/>
              </a:rPr>
              <a:t>Analyse crime to take advantage abundance of information existing in law enforcement agencies the criminal justice system, and the public domain.</a:t>
            </a:r>
          </a:p>
          <a:p>
            <a:pPr lvl="0" algn="just">
              <a:lnSpc>
                <a:spcPct val="107000"/>
              </a:lnSpc>
            </a:pPr>
            <a:endParaRPr lang="en-IN" sz="22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2200" dirty="0">
                <a:effectLst/>
                <a:ea typeface="Calibri" panose="020F0502020204030204" pitchFamily="34" charset="0"/>
                <a:cs typeface="Times New Roman" panose="02020603050405020304" pitchFamily="18" charset="0"/>
              </a:rPr>
              <a:t>Analyse crime to maximize the use of limited law enforcement resources. </a:t>
            </a:r>
          </a:p>
        </p:txBody>
      </p:sp>
    </p:spTree>
    <p:extLst>
      <p:ext uri="{BB962C8B-B14F-4D97-AF65-F5344CB8AC3E}">
        <p14:creationId xmlns:p14="http://schemas.microsoft.com/office/powerpoint/2010/main" val="2129108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a:xfrm>
            <a:off x="594519" y="1"/>
            <a:ext cx="11002962" cy="1081547"/>
          </a:xfrm>
        </p:spPr>
        <p:txBody>
          <a:bodyPr anchor="ctr">
            <a:normAutofit/>
          </a:bodyPr>
          <a:lstStyle/>
          <a:p>
            <a:pPr algn="ctr"/>
            <a:r>
              <a:rPr lang="en-US" sz="4800" spc="300" dirty="0"/>
              <a:t>Data Mining and Crime Pattern</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a:xfrm>
            <a:off x="2091430" y="1915889"/>
            <a:ext cx="5157787" cy="494506"/>
          </a:xfrm>
        </p:spPr>
        <p:txBody>
          <a:bodyPr>
            <a:normAutofit/>
          </a:bodyPr>
          <a:lstStyle/>
          <a:p>
            <a:pPr lvl="0" algn="just">
              <a:lnSpc>
                <a:spcPct val="107000"/>
              </a:lnSpc>
            </a:pP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pc="300" dirty="0">
              <a:solidFill>
                <a:schemeClr val="tx1"/>
              </a:solidFill>
            </a:endParaRP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a:xfrm>
            <a:off x="1351602" y="2902060"/>
            <a:ext cx="5183188" cy="494506"/>
          </a:xfrm>
        </p:spPr>
        <p:txBody>
          <a:bodyPr>
            <a:normAutofit fontScale="92500" lnSpcReduction="20000"/>
          </a:bodyPr>
          <a:lstStyle/>
          <a:p>
            <a:r>
              <a:rPr lang="en-US" spc="300" dirty="0"/>
              <a:t>C</a:t>
            </a:r>
            <a:r>
              <a:rPr lang="en-US" spc="300" dirty="0">
                <a:solidFill>
                  <a:schemeClr val="tx1"/>
                </a:solidFill>
              </a:rPr>
              <a:t>hallenges we are facing are:</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a:xfrm>
            <a:off x="2370062" y="3623891"/>
            <a:ext cx="7118067" cy="2669794"/>
          </a:xfrm>
        </p:spPr>
        <p:txBody>
          <a:bodyPr>
            <a:noAutofit/>
          </a:bodyPr>
          <a:lstStyle/>
          <a:p>
            <a:pPr marL="342900" lvl="0" indent="-342900" algn="just">
              <a:lnSpc>
                <a:spcPct val="107000"/>
              </a:lnSpc>
              <a:buFont typeface="Symbol" panose="05050102010706020507" pitchFamily="18" charset="2"/>
              <a:buChar char=""/>
            </a:pPr>
            <a:r>
              <a:rPr lang="en-IN" sz="1800" dirty="0">
                <a:effectLst/>
                <a:ea typeface="Calibri" panose="020F0502020204030204" pitchFamily="34" charset="0"/>
                <a:cs typeface="Times New Roman" panose="02020603050405020304" pitchFamily="18" charset="0"/>
              </a:rPr>
              <a:t>Increase in crime information that has to be stored annualized.</a:t>
            </a:r>
          </a:p>
          <a:p>
            <a:pPr marL="342900" lvl="0" indent="-342900" algn="just">
              <a:lnSpc>
                <a:spcPct val="107000"/>
              </a:lnSpc>
              <a:buFont typeface="Symbol" panose="05050102010706020507" pitchFamily="18" charset="2"/>
              <a:buChar char=""/>
            </a:pPr>
            <a:r>
              <a:rPr lang="en-IN" sz="1800" dirty="0">
                <a:effectLst/>
                <a:ea typeface="Calibri" panose="020F0502020204030204" pitchFamily="34" charset="0"/>
                <a:cs typeface="Times New Roman" panose="02020603050405020304" pitchFamily="18" charset="0"/>
              </a:rPr>
              <a:t>Analysis of data is difficult since data is incomplete and inconsistent. </a:t>
            </a:r>
          </a:p>
          <a:p>
            <a:pPr marL="342900" lvl="0" indent="-342900" algn="just">
              <a:lnSpc>
                <a:spcPct val="107000"/>
              </a:lnSpc>
              <a:buFont typeface="Symbol" panose="05050102010706020507" pitchFamily="18" charset="2"/>
              <a:buChar char=""/>
            </a:pPr>
            <a:r>
              <a:rPr lang="en-IN" sz="1800" dirty="0">
                <a:effectLst/>
                <a:ea typeface="Calibri" panose="020F0502020204030204" pitchFamily="34" charset="0"/>
                <a:cs typeface="Times New Roman" panose="02020603050405020304" pitchFamily="18" charset="0"/>
              </a:rPr>
              <a:t>Accuracy of the program depends on accuracy of the training set. </a:t>
            </a:r>
          </a:p>
          <a:p>
            <a:pPr marL="342900" lvl="0" indent="-342900" algn="just">
              <a:lnSpc>
                <a:spcPct val="107000"/>
              </a:lnSpc>
              <a:spcAft>
                <a:spcPts val="800"/>
              </a:spcAft>
              <a:buFont typeface="Symbol" panose="05050102010706020507" pitchFamily="18" charset="2"/>
              <a:buChar char=""/>
            </a:pPr>
            <a:r>
              <a:rPr lang="en-IN" sz="1800" dirty="0">
                <a:effectLst/>
                <a:ea typeface="Calibri" panose="020F0502020204030204" pitchFamily="34" charset="0"/>
                <a:cs typeface="Times New Roman" panose="02020603050405020304" pitchFamily="18" charset="0"/>
              </a:rPr>
              <a:t>Limitation in getting crime data records from Law Enforcement department</a:t>
            </a:r>
            <a:endParaRPr lang="en-US" sz="1800" dirty="0">
              <a:solidFill>
                <a:schemeClr val="tx1"/>
              </a:solidFill>
            </a:endParaRP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a:xfrm>
            <a:off x="1217778" y="1754636"/>
            <a:ext cx="9756443" cy="1233424"/>
          </a:xfrm>
        </p:spPr>
        <p:txBody>
          <a:bodyPr>
            <a:normAutofit/>
          </a:bodyPr>
          <a:lstStyle/>
          <a:p>
            <a:pPr marL="0" indent="0" algn="just">
              <a:lnSpc>
                <a:spcPct val="100000"/>
              </a:lnSpc>
              <a:buNone/>
            </a:pPr>
            <a:r>
              <a:rPr lang="en-US" sz="1800" dirty="0">
                <a:solidFill>
                  <a:schemeClr val="tx1"/>
                </a:solidFill>
              </a:rPr>
              <a:t>We will look at how to convert crime information into a data-mining problem. In this case it can help the analysts to identify crimes faster and help to make faster decisions. We have seen that in crime terminology a cluster is a group of crimes in a geographical region or a hot spot of crime. </a:t>
            </a: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17" name="Rectangle 16">
            <a:extLst>
              <a:ext uri="{FF2B5EF4-FFF2-40B4-BE49-F238E27FC236}">
                <a16:creationId xmlns:a16="http://schemas.microsoft.com/office/drawing/2014/main" id="{631EC660-2A07-4B07-BA21-9FD319D4C388}"/>
              </a:ext>
              <a:ext uri="{C183D7F6-B498-43B3-948B-1728B52AA6E4}">
                <adec:decorative xmlns:adec="http://schemas.microsoft.com/office/drawing/2017/decorative" val="1"/>
              </a:ext>
            </a:extLst>
          </p:cNvPr>
          <p:cNvSpPr/>
          <p:nvPr/>
        </p:nvSpPr>
        <p:spPr>
          <a:xfrm>
            <a:off x="663346" y="1054476"/>
            <a:ext cx="11002961" cy="472835"/>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926567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2659</TotalTime>
  <Words>1378</Words>
  <Application>Microsoft Office PowerPoint</Application>
  <PresentationFormat>Widescreen</PresentationFormat>
  <Paragraphs>141</Paragraphs>
  <Slides>27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Biome Light</vt:lpstr>
      <vt:lpstr>Bookman Old Style</vt:lpstr>
      <vt:lpstr>Calibri</vt:lpstr>
      <vt:lpstr>Calibri Light</vt:lpstr>
      <vt:lpstr>Symbol</vt:lpstr>
      <vt:lpstr>Wingdings</vt:lpstr>
      <vt:lpstr>Office Theme</vt:lpstr>
      <vt:lpstr>.</vt:lpstr>
      <vt:lpstr>Contents</vt:lpstr>
      <vt:lpstr>INTRODUCTION</vt:lpstr>
      <vt:lpstr>objectives</vt:lpstr>
      <vt:lpstr>THEORY &amp; DISCUSSION</vt:lpstr>
      <vt:lpstr>Application and Trends</vt:lpstr>
      <vt:lpstr>Crime data analysis using data mining</vt:lpstr>
      <vt:lpstr>Why Analyse Crime?</vt:lpstr>
      <vt:lpstr>Data Mining and Crime Pattern</vt:lpstr>
      <vt:lpstr>Steps in doing Crime Analysis </vt:lpstr>
      <vt:lpstr>Methodology</vt:lpstr>
      <vt:lpstr>Methodology</vt:lpstr>
      <vt:lpstr>Methodology</vt:lpstr>
      <vt:lpstr>Methodology</vt:lpstr>
      <vt:lpstr>Implementation using Data Visualizing Technique</vt:lpstr>
      <vt:lpstr>Most Reported crime</vt:lpstr>
      <vt:lpstr>Different Types of Crime with crime rate</vt:lpstr>
      <vt:lpstr>Crimes Against Child</vt:lpstr>
      <vt:lpstr>Crime Against Women</vt:lpstr>
      <vt:lpstr>Distribution of Crime over the Year</vt:lpstr>
      <vt:lpstr>Crime Prediction  </vt:lpstr>
      <vt:lpstr>Crime Prediction Results</vt:lpstr>
      <vt:lpstr>Future Work</vt:lpstr>
      <vt:lpstr>CONCLUSION</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ANWESHA CHAKRABORTY</dc:creator>
  <cp:lastModifiedBy>ANWESHA CHAKRABORTY</cp:lastModifiedBy>
  <cp:revision>31</cp:revision>
  <dcterms:created xsi:type="dcterms:W3CDTF">2021-03-07T23:25:16Z</dcterms:created>
  <dcterms:modified xsi:type="dcterms:W3CDTF">2021-07-04T18:01:10Z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